
<file path=[Content_Types].xml><?xml version="1.0" encoding="utf-8"?>
<Types xmlns="http://schemas.openxmlformats.org/package/2006/content-types">
  <Default Extension="svg" ContentType="image/svg+xml"/>
  <Default Extension="jpg" ContentType="image/jpeg"/>
  <Default Extension="xml" ContentType="application/xml"/>
  <Default Extension="rels" ContentType="application/vnd.openxmlformats-package.relationships+xml"/>
  <Override PartName="/ppt/theme/theme1.xml" ContentType="application/vnd.openxmlformats-officedocument.them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13.xml" ContentType="application/vnd.openxmlformats-officedocument.presentationml.slide+xml"/>
  <Override PartName="/ppt/theme/theme2.xml" ContentType="application/vnd.openxmlformats-officedocument.theme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2" Type="http://schemas.openxmlformats.org/officeDocument/2006/relationships/extended-properties" Target="docProps/app.xml" /><Relationship Id="rId1" Type="http://schemas.openxmlformats.org/package/2006/relationships/metadata/core-properties" Target="docProps/core.xml" /><Relationship Id="rId0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">
  <p:sldMasterIdLst>
    <p:sldMasterId id="2147483648" r:id="rId0"/>
  </p:sldMasterIdLst>
  <p:notesMasterIdLst>
    <p:notesMasterId r:id="rId14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9" Type="http://schemas.openxmlformats.org/officeDocument/2006/relationships/slide" Target="slides/slide9.xml" /><Relationship Id="rId8" Type="http://schemas.openxmlformats.org/officeDocument/2006/relationships/slide" Target="slides/slide8.xml" /><Relationship Id="rId3" Type="http://schemas.openxmlformats.org/officeDocument/2006/relationships/slide" Target="slides/slide3.xml" /><Relationship Id="rId7" Type="http://schemas.openxmlformats.org/officeDocument/2006/relationships/slide" Target="slides/slide7.xml" /><Relationship Id="rId4" Type="http://schemas.openxmlformats.org/officeDocument/2006/relationships/slide" Target="slides/slide4.xml" /><Relationship Id="rId1" Type="http://schemas.openxmlformats.org/officeDocument/2006/relationships/slide" Target="slides/slide1.xml" /><Relationship Id="rId2" Type="http://schemas.openxmlformats.org/officeDocument/2006/relationships/slide" Target="slides/slide2.xml" /><Relationship Id="rId5" Type="http://schemas.openxmlformats.org/officeDocument/2006/relationships/slide" Target="slides/slide5.xml" /><Relationship Id="rId17" Type="http://schemas.openxmlformats.org/officeDocument/2006/relationships/viewProps" Target="viewProps.xml" /><Relationship Id="rId15" Type="http://schemas.openxmlformats.org/officeDocument/2006/relationships/presProps" Target="presProps.xml" /><Relationship Id="rId14" Type="http://schemas.openxmlformats.org/officeDocument/2006/relationships/notesMaster" Target="notesMasters/notesMaster1.xml" /><Relationship Id="rId13" Type="http://schemas.openxmlformats.org/officeDocument/2006/relationships/slide" Target="slides/slide13.xml" /><Relationship Id="rId12" Type="http://schemas.openxmlformats.org/officeDocument/2006/relationships/slide" Target="slides/slide12.xml" /><Relationship Id="rId10" Type="http://schemas.openxmlformats.org/officeDocument/2006/relationships/slide" Target="slides/slide10.xml" /><Relationship Id="rId6" Type="http://schemas.openxmlformats.org/officeDocument/2006/relationships/slide" Target="slides/slide6.xml" /><Relationship Id="rId11" Type="http://schemas.openxmlformats.org/officeDocument/2006/relationships/slide" Target="slides/slide11.xml" /><Relationship Id="rId16" Type="http://schemas.openxmlformats.org/officeDocument/2006/relationships/tableStyles" Target="tableStyles.xml" /><Relationship Id="rId0" Type="http://schemas.openxmlformats.org/officeDocument/2006/relationships/slideMaster" Target="slideMasters/slideMaster1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 /><Relationship Id="rId0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image" Target="media/image1.jpg" /><Relationship Id="rId0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image" Target="media/image6.svg" /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image" Target="media/image7.jpg" /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image" Target="media/image8.jpg" /><Relationship Id="rId0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image" Target="media/image9.svg" /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image" Target="media/image10.jpg" /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image" Target="media/image11.jpg" /><Relationship Id="rId0" Type="http://schemas.openxmlformats.org/officeDocument/2006/relationships/slideLayout" Target="../slideLayouts/slideLayout1.xml" 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image" Target="media/image12.svg" /><Relationship Id="rId0" Type="http://schemas.openxmlformats.org/officeDocument/2006/relationships/slideLayout" Target="../slideLayouts/slideLayout1.xml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image" Target="media/image2.jpg" /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image" Target="media/image3.jpg" /><Relationship Id="rId0" Type="http://schemas.openxmlformats.org/officeDocument/2006/relationships/slideLayout" Target="../slideLayouts/slideLayout1.xml" 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image" Target="media/image4.svg" /><Relationship Id="rId0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3" name=""/>
          <p:cNvSpPr/>
          <p:nvPr/>
        </p:nvSpPr>
        <p:spPr>
          <a:xfrm rot="0" flipH="0" flipV="0">
            <a:off x="0" y="0"/>
            <a:ext cx="6667500" cy="6858000"/>
          </a:xfrm>
          <a:prstGeom prst="rect">
            <a:avLst/>
          </a:prstGeom>
          <a:solidFill>
            <a:srgbClr val="B4231A">
              <a:alpha val="60000"/>
            </a:srgbClr>
          </a:solidFill>
          <a:ln/>
        </p:spPr>
        <p:txBody>
          <a:bodyPr/>
          <a:p>
            <a:pPr/>
            <a:endParaRPr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6667500" y="0"/>
            <a:ext cx="5524500" cy="6858000"/>
          </a:xfrm>
          <a:prstGeom prst="rect">
            <a:avLst/>
          </a:prstGeom>
          <a:ln/>
        </p:spPr>
      </p:pic>
      <p:sp>
        <p:nvSpPr>
          <p:cNvPr id="5" name=""/>
          <p:cNvSpPr/>
          <p:nvPr/>
        </p:nvSpPr>
        <p:spPr>
          <a:xfrm rot="0" flipH="0" flipV="0">
            <a:off x="723900" y="1104900"/>
            <a:ext cx="323850" cy="19050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>
            <a:pPr/>
            <a:endParaRPr/>
          </a:p>
        </p:txBody>
      </p:sp>
      <p:sp>
        <p:nvSpPr>
          <p:cNvPr id="6" name="" descr="{&quot;isTemplate&quot;:true,&quot;type&quot;:&quot;text&quot;}"/>
          <p:cNvSpPr txBox="1"/>
          <p:nvPr/>
        </p:nvSpPr>
        <p:spPr>
          <a:xfrm rot="0" flipH="0" flipV="0">
            <a:off x="1162050" y="1028700"/>
            <a:ext cx="27717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300">
                <a:solidFill>
                  <a:srgbClr val="FFE79B"/>
                </a:solidFill>
                <a:latin typeface="Georgia"/>
                <a:ea typeface="Georgia"/>
              </a:rPr>
              <a:t>HAPPY CHINESE NEW YEAR</a:t>
            </a:r>
            <a:endParaRPr/>
          </a:p>
        </p:txBody>
      </p:sp>
      <p:sp>
        <p:nvSpPr>
          <p:cNvPr id="7" name="" descr="{&quot;isTemplate&quot;:true,&quot;type&quot;:&quot;text&quot;}"/>
          <p:cNvSpPr txBox="1"/>
          <p:nvPr/>
        </p:nvSpPr>
        <p:spPr>
          <a:xfrm rot="0" flipH="0" flipV="0">
            <a:off x="723900" y="1447800"/>
            <a:ext cx="5715000" cy="2038350"/>
          </a:xfrm>
          <a:prstGeom prst="rect"/>
        </p:spPr>
        <p:txBody>
          <a:bodyPr wrap="none" lIns="0" tIns="0" rIns="0" bIns="0"/>
          <a:p>
            <a:pPr>
              <a:lnSpc>
                <a:spcPct val="120000"/>
              </a:lnSpc>
            </a:pPr>
            <a:r>
              <a:rPr lang="zh-CN" sz="5550" b="1">
                <a:gradFill>
                  <a:gsLst>
                    <a:gs pos="0">
                      <a:srgbClr val="FFF3C9"/>
                    </a:gs>
                    <a:gs pos="45000">
                      <a:srgbClr val="FFE79B"/>
                    </a:gs>
                    <a:gs pos="100000">
                      <a:srgbClr val="E19825"/>
                    </a:gs>
                  </a:gsLst>
                  <a:lin ang="5400000" scaled="1"/>
                </a:gradFill>
                <a:effectLst>
                  <a:outerShdw blurRad="114300" dist="28575" dir="5400000">
                    <a:srgbClr val="000000">
                      <a:alpha val="35000"/>
                    </a:srgbClr>
                  </a:outerShdw>
                </a:effectLst>
                <a:latin typeface="STKaiti"/>
                <a:ea typeface="STKaiti"/>
              </a:rPr>
              <a:t>Why We Keep</a:t>
            </a:r>
            <a:endParaRPr/>
          </a:p>
          <a:p>
            <a:pPr>
              <a:lnSpc>
                <a:spcPct val="120000"/>
              </a:lnSpc>
            </a:pPr>
            <a:r>
              <a:rPr lang="zh-CN" sz="5550" b="1">
                <a:gradFill>
                  <a:gsLst>
                    <a:gs pos="0">
                      <a:srgbClr val="FFF3C9"/>
                    </a:gs>
                    <a:gs pos="45000">
                      <a:srgbClr val="FFE79B"/>
                    </a:gs>
                    <a:gs pos="100000">
                      <a:srgbClr val="E19825"/>
                    </a:gs>
                  </a:gsLst>
                  <a:lin ang="5400000" scaled="1"/>
                </a:gradFill>
                <a:effectLst>
                  <a:outerShdw blurRad="114300" dist="28575" dir="5400000">
                    <a:srgbClr val="000000">
                      <a:alpha val="35000"/>
                    </a:srgbClr>
                  </a:outerShdw>
                </a:effectLst>
                <a:latin typeface="STKaiti"/>
                <a:ea typeface="STKaiti"/>
              </a:rPr>
              <a:t>Chinese Traditions</a:t>
            </a:r>
            <a:endParaRPr/>
          </a:p>
        </p:txBody>
      </p:sp>
      <p:sp>
        <p:nvSpPr>
          <p:cNvPr id="8" name=""/>
          <p:cNvSpPr/>
          <p:nvPr/>
        </p:nvSpPr>
        <p:spPr>
          <a:xfrm rot="0" flipH="0" flipV="0">
            <a:off x="723900" y="3771900"/>
            <a:ext cx="3429000" cy="381000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>
            <a:pPr/>
            <a:endParaRPr/>
          </a:p>
        </p:txBody>
      </p:sp>
      <p:sp>
        <p:nvSpPr>
          <p:cNvPr id="9" name="" descr="{&quot;isTemplate&quot;:true,&quot;type&quot;:&quot;text&quot;}"/>
          <p:cNvSpPr txBox="1"/>
          <p:nvPr/>
        </p:nvSpPr>
        <p:spPr>
          <a:xfrm rot="0" flipH="0" flipV="0">
            <a:off x="895350" y="3848100"/>
            <a:ext cx="32575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5C1A0E"/>
                </a:solidFill>
                <a:latin typeface="STSong"/>
                <a:ea typeface="STSong"/>
              </a:rPr>
              <a:t>Three Reasons · One Speech</a:t>
            </a:r>
            <a:endParaRPr/>
          </a:p>
        </p:txBody>
      </p:sp>
      <p:sp>
        <p:nvSpPr>
          <p:cNvPr id="10" name=""/>
          <p:cNvSpPr/>
          <p:nvPr/>
        </p:nvSpPr>
        <p:spPr>
          <a:xfrm rot="0" flipH="0" flipV="0">
            <a:off x="4152900" y="3771900"/>
            <a:ext cx="1609725" cy="381000"/>
          </a:xfrm>
          <a:custGeom>
            <a:pathLst>
              <a:path w="169" h="40">
                <a:moveTo>
                  <a:pt x="168" y="1"/>
                </a:moveTo>
                <a:lnTo>
                  <a:pt x="169" y="0"/>
                </a:lnTo>
                <a:lnTo>
                  <a:pt x="169" y="40"/>
                </a:lnTo>
                <a:lnTo>
                  <a:pt x="168" y="39"/>
                </a:lnTo>
                <a:close/>
              </a:path>
            </a:pathLst>
          </a:custGeom>
          <a:solidFill>
            <a:srgbClr val="E19825"/>
          </a:solidFill>
          <a:ln/>
        </p:spPr>
        <p:txBody>
          <a:bodyPr/>
          <a:p>
            <a:pPr/>
            <a:endParaRPr/>
          </a:p>
        </p:txBody>
      </p:sp>
      <p:sp>
        <p:nvSpPr>
          <p:cNvPr id="11" name=""/>
          <p:cNvSpPr/>
          <p:nvPr/>
        </p:nvSpPr>
        <p:spPr>
          <a:xfrm rot="0" flipH="0" flipV="0">
            <a:off x="4152900" y="3771900"/>
            <a:ext cx="1609725" cy="381000"/>
          </a:xfrm>
          <a:custGeom>
            <a:pathLst>
              <a:path w="169" h="40">
                <a:moveTo>
                  <a:pt x="0" y="0"/>
                </a:moveTo>
                <a:lnTo>
                  <a:pt x="169" y="0"/>
                </a:lnTo>
                <a:lnTo>
                  <a:pt x="168" y="1"/>
                </a:lnTo>
                <a:lnTo>
                  <a:pt x="0" y="1"/>
                </a:lnTo>
                <a:close/>
              </a:path>
            </a:pathLst>
          </a:custGeom>
          <a:solidFill>
            <a:srgbClr val="E19825"/>
          </a:solidFill>
          <a:ln/>
        </p:spPr>
        <p:txBody>
          <a:bodyPr/>
          <a:p>
            <a:pPr/>
            <a:endParaRPr/>
          </a:p>
        </p:txBody>
      </p:sp>
      <p:sp>
        <p:nvSpPr>
          <p:cNvPr id="12" name=""/>
          <p:cNvSpPr/>
          <p:nvPr/>
        </p:nvSpPr>
        <p:spPr>
          <a:xfrm rot="0" flipH="0" flipV="0">
            <a:off x="4152900" y="3771900"/>
            <a:ext cx="1609725" cy="381000"/>
          </a:xfrm>
          <a:custGeom>
            <a:pathLst>
              <a:path w="169" h="40">
                <a:moveTo>
                  <a:pt x="0" y="39"/>
                </a:moveTo>
                <a:lnTo>
                  <a:pt x="168" y="39"/>
                </a:lnTo>
                <a:lnTo>
                  <a:pt x="169" y="40"/>
                </a:lnTo>
                <a:lnTo>
                  <a:pt x="0" y="40"/>
                </a:lnTo>
                <a:close/>
              </a:path>
            </a:pathLst>
          </a:custGeom>
          <a:solidFill>
            <a:srgbClr val="E19825"/>
          </a:solidFill>
          <a:ln/>
        </p:spPr>
        <p:txBody>
          <a:bodyPr/>
          <a:p>
            <a:pPr/>
            <a:endParaRPr/>
          </a:p>
        </p:txBody>
      </p:sp>
      <p:sp>
        <p:nvSpPr>
          <p:cNvPr id="13" name="" descr="{&quot;isTemplate&quot;:true,&quot;type&quot;:&quot;text&quot;}"/>
          <p:cNvSpPr txBox="1"/>
          <p:nvPr/>
        </p:nvSpPr>
        <p:spPr>
          <a:xfrm rot="0" flipH="0" flipV="0">
            <a:off x="4305300" y="3886200"/>
            <a:ext cx="12858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E79B"/>
                </a:solidFill>
                <a:latin typeface="Georgia"/>
                <a:ea typeface="Georgia"/>
              </a:rPr>
              <a:t>春节 · Spring Festival</a:t>
            </a:r>
            <a:endParaRPr/>
          </a:p>
        </p:txBody>
      </p:sp>
      <p:sp>
        <p:nvSpPr>
          <p:cNvPr id="14" name="" descr="{&quot;isTemplate&quot;:true,&quot;type&quot;:&quot;text&quot;}"/>
          <p:cNvSpPr txBox="1"/>
          <p:nvPr/>
        </p:nvSpPr>
        <p:spPr>
          <a:xfrm rot="0" flipH="0" flipV="0">
            <a:off x="723900" y="4476750"/>
            <a:ext cx="5715000" cy="3905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575">
                <a:solidFill>
                  <a:srgbClr val="FBE9D6"/>
                </a:solidFill>
                <a:latin typeface="Tencent Sans"/>
                <a:ea typeface="Tencent Sans"/>
              </a:rPr>
              <a:t>Remember who we are · Bring people together · Teach us to be good</a:t>
            </a:r>
            <a:endParaRPr/>
          </a:p>
        </p:txBody>
      </p:sp>
      <p:sp>
        <p:nvSpPr>
          <p:cNvPr id="15" name=""/>
          <p:cNvSpPr/>
          <p:nvPr/>
        </p:nvSpPr>
        <p:spPr>
          <a:xfrm rot="0" flipH="0" flipV="0">
            <a:off x="723900" y="5676900"/>
            <a:ext cx="2105025" cy="323850"/>
          </a:xfrm>
          <a:prstGeom prst="roundRect">
            <a:avLst>
              <a:gd name="adj" fmla="val 58824"/>
            </a:avLst>
          </a:prstGeom>
          <a:solidFill>
            <a:srgbClr val="E63F26"/>
          </a:solidFill>
          <a:ln w="12700">
            <a:solidFill>
              <a:srgbClr val="E19825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6" name="" descr="{&quot;isTemplate&quot;:true,&quot;type&quot;:&quot;text&quot;}"/>
          <p:cNvSpPr txBox="1"/>
          <p:nvPr/>
        </p:nvSpPr>
        <p:spPr>
          <a:xfrm rot="0" flipH="0" flipV="0">
            <a:off x="914400" y="5753100"/>
            <a:ext cx="17240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E79B"/>
                </a:solidFill>
                <a:latin typeface="Arial"/>
                <a:ea typeface="Arial"/>
              </a:rPr>
              <a:t>Student Speech</a:t>
            </a:r>
            <a:endParaRPr/>
          </a:p>
        </p:txBody>
      </p:sp>
      <p:sp>
        <p:nvSpPr>
          <p:cNvPr id="17" name=""/>
          <p:cNvSpPr/>
          <p:nvPr/>
        </p:nvSpPr>
        <p:spPr>
          <a:xfrm rot="0" flipH="0" flipV="0">
            <a:off x="2943225" y="5676900"/>
            <a:ext cx="1943100" cy="323850"/>
          </a:xfrm>
          <a:prstGeom prst="roundRect">
            <a:avLst>
              <a:gd name="adj" fmla="val 58824"/>
            </a:avLst>
          </a:prstGeom>
          <a:solidFill>
            <a:srgbClr val="E63F26"/>
          </a:solidFill>
          <a:ln w="12700">
            <a:solidFill>
              <a:srgbClr val="E19825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8" name="" descr="{&quot;isTemplate&quot;:true,&quot;type&quot;:&quot;text&quot;}"/>
          <p:cNvSpPr txBox="1"/>
          <p:nvPr/>
        </p:nvSpPr>
        <p:spPr>
          <a:xfrm rot="0" flipH="0" flipV="0">
            <a:off x="3133725" y="5753100"/>
            <a:ext cx="15621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E79B"/>
                </a:solidFill>
                <a:latin typeface="Arial"/>
                <a:ea typeface="Arial"/>
              </a:rPr>
              <a:t>Spring Festival Edition</a:t>
            </a:r>
            <a:endParaRPr/>
          </a:p>
        </p:txBody>
      </p:sp>
    </p:spTree>
  </p:cSld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DFBF6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01" name=""/>
          <p:cNvPicPr>
            <a:picLocks noChangeAspect="1"/>
          </p:cNvPicPr>
          <p:nvPr/>
        </p:nvPicPr>
        <p:blipFill>
          <a:blip r:embed=""/>
          <a:srcRect b="9000"/>
          <a:stretch>
            <a:fillRect/>
          </a:stretch>
        </p:blipFill>
        <p:spPr>
          <a:xfrm rot="0" flipH="0" flipV="0">
            <a:off x="8382000" y="914400"/>
            <a:ext cx="3143250" cy="3143250"/>
          </a:xfrm>
          <a:prstGeom prst="rect">
            <a:avLst/>
          </a:prstGeom>
          <a:ln/>
        </p:spPr>
      </p:pic>
      <p:pic>
        <p:nvPicPr>
          <p:cNvPr id="102" name=""/>
          <p:cNvPicPr>
            <a:picLocks noChangeAspect="1"/>
          </p:cNvPicPr>
          <p:nvPr/>
        </p:nvPicPr>
        <p:blipFill>
          <a:blip r:embed=""/>
          <a:srcRect b="9000"/>
          <a:stretch>
            <a:fillRect/>
          </a:stretch>
        </p:blipFill>
        <p:spPr>
          <a:xfrm rot="0" flipH="0" flipV="0">
            <a:off x="666750" y="647700"/>
            <a:ext cx="762000" cy="228600"/>
          </a:xfrm>
          <a:prstGeom prst="rect">
            <a:avLst/>
          </a:prstGeom>
          <a:ln/>
        </p:spPr>
      </p:pic>
      <p:sp>
        <p:nvSpPr>
          <p:cNvPr id="103" name=""/>
          <p:cNvSpPr/>
          <p:nvPr/>
        </p:nvSpPr>
        <p:spPr>
          <a:xfrm rot="0" flipH="0" flipV="0">
            <a:off x="0" y="638175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104" name=""/>
          <p:cNvSpPr/>
          <p:nvPr/>
        </p:nvSpPr>
        <p:spPr>
          <a:xfrm rot="0" flipH="0" flipV="0">
            <a:off x="6457950" y="638175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>
            <a:pPr/>
            <a:endParaRPr/>
          </a:p>
        </p:txBody>
      </p:sp>
      <p:sp>
        <p:nvSpPr>
          <p:cNvPr id="105" name=""/>
          <p:cNvSpPr/>
          <p:nvPr/>
        </p:nvSpPr>
        <p:spPr>
          <a:xfrm rot="0" flipH="0" flipV="0">
            <a:off x="9629775" y="6381750"/>
            <a:ext cx="2562225" cy="85725"/>
          </a:xfrm>
          <a:prstGeom prst="rect">
            <a:avLst/>
          </a:prstGeom>
          <a:solidFill>
            <a:srgbClr val="F2C879"/>
          </a:solidFill>
          <a:ln/>
        </p:spPr>
        <p:txBody>
          <a:bodyPr/>
          <a:p>
            <a:pPr/>
            <a:endParaRPr/>
          </a:p>
        </p:txBody>
      </p:sp>
      <p:sp>
        <p:nvSpPr>
          <p:cNvPr id="106" name="" descr="{&quot;isTemplate&quot;:true,&quot;type&quot;:&quot;text&quot;}"/>
          <p:cNvSpPr txBox="1"/>
          <p:nvPr/>
        </p:nvSpPr>
        <p:spPr>
          <a:xfrm rot="0" flipH="0" flipV="0">
            <a:off x="666750" y="6572250"/>
            <a:ext cx="14859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7B55"/>
                </a:solidFill>
                <a:latin typeface="Arial"/>
                <a:ea typeface="Arial"/>
              </a:rPr>
              <a:t>Why We Keep Chinese Traditions</a:t>
            </a:r>
            <a:endParaRPr/>
          </a:p>
        </p:txBody>
      </p:sp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11144250" y="657225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Arial"/>
                <a:ea typeface="Arial"/>
              </a:rPr>
              <a:t>02 / 13</a:t>
            </a:r>
            <a:endParaRPr/>
          </a:p>
        </p:txBody>
      </p:sp>
      <p:sp>
        <p:nvSpPr>
          <p:cNvPr id="108" name="" descr="{&quot;isTemplate&quot;:true,&quot;type&quot;:&quot;text&quot;}"/>
          <p:cNvSpPr txBox="1"/>
          <p:nvPr/>
        </p:nvSpPr>
        <p:spPr>
          <a:xfrm rot="0" flipH="0" flipV="0">
            <a:off x="666750" y="571500"/>
            <a:ext cx="10858500" cy="228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050" spc="225">
                <a:solidFill>
                  <a:srgbClr val="E19825"/>
                </a:solidFill>
                <a:latin typeface="Georgia"/>
                <a:ea typeface="Georgia"/>
              </a:rPr>
              <a:t>OPENING QUESTION</a:t>
            </a:r>
            <a:endParaRPr/>
          </a:p>
        </p:txBody>
      </p:sp>
      <p:sp>
        <p:nvSpPr>
          <p:cNvPr id="109" name="" descr="{&quot;isTemplate&quot;:true,&quot;type&quot;:&quot;text&quot;}"/>
          <p:cNvSpPr txBox="1"/>
          <p:nvPr/>
        </p:nvSpPr>
        <p:spPr>
          <a:xfrm rot="0" flipH="0" flipV="0">
            <a:off x="666750" y="933450"/>
            <a:ext cx="5905500" cy="1314450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3300" b="1">
                <a:solidFill>
                  <a:srgbClr val="8F1A10"/>
                </a:solidFill>
                <a:latin typeface="STSong"/>
                <a:ea typeface="STSong"/>
              </a:rPr>
              <a:t>When you hear “Chinese traditions”,</a:t>
            </a:r>
            <a:endParaRPr/>
          </a:p>
          <a:p>
            <a:pPr>
              <a:lnSpc>
                <a:spcPct val="130000"/>
              </a:lnSpc>
            </a:pPr>
            <a:r>
              <a:rPr lang="zh-CN" sz="3300" b="1">
                <a:solidFill>
                  <a:srgbClr val="8F1A10"/>
                </a:solidFill>
                <a:latin typeface="STSong"/>
                <a:ea typeface="STSong"/>
              </a:rPr>
              <a:t>what comes to mind first?</a:t>
            </a:r>
            <a:endParaRPr/>
          </a:p>
        </p:txBody>
      </p:sp>
      <p:sp>
        <p:nvSpPr>
          <p:cNvPr id="110" name="" descr="{&quot;isTemplate&quot;:true,&quot;type&quot;:&quot;text&quot;}"/>
          <p:cNvSpPr txBox="1"/>
          <p:nvPr/>
        </p:nvSpPr>
        <p:spPr>
          <a:xfrm rot="0" flipH="0" flipV="0">
            <a:off x="666750" y="2343150"/>
            <a:ext cx="59055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9A7B55"/>
                </a:solidFill>
                <a:latin typeface="Georgia"/>
                <a:ea typeface="Georgia"/>
              </a:rPr>
              <a:t>听到“中国传统”，你最先想到什么？</a:t>
            </a:r>
            <a:endParaRPr/>
          </a:p>
        </p:txBody>
      </p:sp>
      <p:sp>
        <p:nvSpPr>
          <p:cNvPr id="111" name=""/>
          <p:cNvSpPr/>
          <p:nvPr/>
        </p:nvSpPr>
        <p:spPr>
          <a:xfrm rot="0" flipH="0" flipV="0">
            <a:off x="666750" y="2838450"/>
            <a:ext cx="6096000" cy="9525"/>
          </a:xfrm>
          <a:prstGeom prst="rect">
            <a:avLst/>
          </a:prstGeom>
          <a:solidFill>
            <a:srgbClr val="EADFCB"/>
          </a:solidFill>
          <a:ln/>
        </p:spPr>
        <p:txBody>
          <a:bodyPr/>
          <a:p>
            <a:pPr/>
            <a:endParaRPr/>
          </a:p>
        </p:txBody>
      </p:sp>
      <p:sp>
        <p:nvSpPr>
          <p:cNvPr id="112" name="" descr="{&quot;isTemplate&quot;:true,&quot;type&quot;:&quot;text&quot;}"/>
          <p:cNvSpPr txBox="1"/>
          <p:nvPr/>
        </p:nvSpPr>
        <p:spPr>
          <a:xfrm rot="0" flipH="0" flipV="0">
            <a:off x="666750" y="3095625"/>
            <a:ext cx="1905000" cy="44767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2250" b="1">
                <a:solidFill>
                  <a:srgbClr val="C42819"/>
                </a:solidFill>
                <a:latin typeface="STKaiti"/>
                <a:ea typeface="STKaiti"/>
              </a:rPr>
              <a:t>Red lanterns</a:t>
            </a:r>
            <a:endParaRPr/>
          </a:p>
        </p:txBody>
      </p:sp>
      <p:sp>
        <p:nvSpPr>
          <p:cNvPr id="113" name="" descr="{&quot;isTemplate&quot;:true,&quot;type&quot;:&quot;text&quot;}"/>
          <p:cNvSpPr txBox="1"/>
          <p:nvPr/>
        </p:nvSpPr>
        <p:spPr>
          <a:xfrm rot="0" flipH="0" flipV="0">
            <a:off x="666750" y="3581400"/>
            <a:ext cx="1905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7B55"/>
                </a:solidFill>
                <a:latin typeface="Georgia"/>
                <a:ea typeface="Georgia"/>
              </a:rPr>
              <a:t>红灯笼</a:t>
            </a:r>
            <a:endParaRPr/>
          </a:p>
        </p:txBody>
      </p:sp>
      <p:sp>
        <p:nvSpPr>
          <p:cNvPr id="114" name="" descr="{&quot;isTemplate&quot;:true,&quot;type&quot;:&quot;text&quot;}"/>
          <p:cNvSpPr txBox="1"/>
          <p:nvPr/>
        </p:nvSpPr>
        <p:spPr>
          <a:xfrm rot="0" flipH="0" flipV="0">
            <a:off x="2571750" y="3181350"/>
            <a:ext cx="1428750" cy="37147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1875">
                <a:solidFill>
                  <a:srgbClr val="241A16"/>
                </a:solidFill>
                <a:latin typeface="STSong"/>
                <a:ea typeface="STSong"/>
              </a:rPr>
              <a:t>Dumplings</a:t>
            </a:r>
            <a:endParaRPr/>
          </a:p>
        </p:txBody>
      </p:sp>
      <p:sp>
        <p:nvSpPr>
          <p:cNvPr id="115" name="" descr="{&quot;isTemplate&quot;:true,&quot;type&quot;:&quot;text&quot;}"/>
          <p:cNvSpPr txBox="1"/>
          <p:nvPr/>
        </p:nvSpPr>
        <p:spPr>
          <a:xfrm rot="0" flipH="0" flipV="0">
            <a:off x="2571750" y="3590925"/>
            <a:ext cx="14287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Georgia"/>
                <a:ea typeface="Georgia"/>
              </a:rPr>
              <a:t>饺子</a:t>
            </a:r>
            <a:endParaRPr/>
          </a:p>
        </p:txBody>
      </p:sp>
      <p:sp>
        <p:nvSpPr>
          <p:cNvPr id="116" name="" descr="{&quot;isTemplate&quot;:true,&quot;type&quot;:&quot;text&quot;}"/>
          <p:cNvSpPr txBox="1"/>
          <p:nvPr/>
        </p:nvSpPr>
        <p:spPr>
          <a:xfrm rot="0" flipH="0" flipV="0">
            <a:off x="4000500" y="3181350"/>
            <a:ext cx="1524000" cy="37147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1875">
                <a:solidFill>
                  <a:srgbClr val="241A16"/>
                </a:solidFill>
                <a:latin typeface="STSong"/>
                <a:ea typeface="STSong"/>
              </a:rPr>
              <a:t>Spring Festival</a:t>
            </a:r>
            <a:endParaRPr/>
          </a:p>
        </p:txBody>
      </p:sp>
      <p:sp>
        <p:nvSpPr>
          <p:cNvPr id="117" name="" descr="{&quot;isTemplate&quot;:true,&quot;type&quot;:&quot;text&quot;}"/>
          <p:cNvSpPr txBox="1"/>
          <p:nvPr/>
        </p:nvSpPr>
        <p:spPr>
          <a:xfrm rot="0" flipH="0" flipV="0">
            <a:off x="4000500" y="3590925"/>
            <a:ext cx="1524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Georgia"/>
                <a:ea typeface="Georgia"/>
              </a:rPr>
              <a:t>春节</a:t>
            </a:r>
            <a:endParaRPr/>
          </a:p>
        </p:txBody>
      </p:sp>
      <p:sp>
        <p:nvSpPr>
          <p:cNvPr id="118" name="" descr="{&quot;isTemplate&quot;:true,&quot;type&quot;:&quot;text&quot;}"/>
          <p:cNvSpPr txBox="1"/>
          <p:nvPr/>
        </p:nvSpPr>
        <p:spPr>
          <a:xfrm rot="0" flipH="0" flipV="0">
            <a:off x="5524500" y="3181350"/>
            <a:ext cx="1428750" cy="37147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1875">
                <a:solidFill>
                  <a:srgbClr val="241A16"/>
                </a:solidFill>
                <a:latin typeface="STSong"/>
                <a:ea typeface="STSong"/>
              </a:rPr>
              <a:t>Dragon dance</a:t>
            </a:r>
            <a:endParaRPr/>
          </a:p>
        </p:txBody>
      </p:sp>
      <p:sp>
        <p:nvSpPr>
          <p:cNvPr id="119" name="" descr="{&quot;isTemplate&quot;:true,&quot;type&quot;:&quot;text&quot;}"/>
          <p:cNvSpPr txBox="1"/>
          <p:nvPr/>
        </p:nvSpPr>
        <p:spPr>
          <a:xfrm rot="0" flipH="0" flipV="0">
            <a:off x="5524500" y="3590925"/>
            <a:ext cx="14287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Georgia"/>
                <a:ea typeface="Georgia"/>
              </a:rPr>
              <a:t>舞龙</a:t>
            </a:r>
            <a:endParaRPr/>
          </a:p>
        </p:txBody>
      </p:sp>
      <p:sp>
        <p:nvSpPr>
          <p:cNvPr id="120" name=""/>
          <p:cNvSpPr/>
          <p:nvPr/>
        </p:nvSpPr>
        <p:spPr>
          <a:xfrm rot="0" flipH="0" flipV="0">
            <a:off x="666750" y="4067175"/>
            <a:ext cx="6286500" cy="1057275"/>
          </a:xfrm>
          <a:custGeom>
            <a:pathLst>
              <a:path w="660" h="111">
                <a:moveTo>
                  <a:pt x="0" y="0"/>
                </a:moveTo>
                <a:lnTo>
                  <a:pt x="660" y="0"/>
                </a:lnTo>
                <a:lnTo>
                  <a:pt x="660" y="1"/>
                </a:lnTo>
                <a:lnTo>
                  <a:pt x="0" y="1"/>
                </a:lnTo>
                <a:close/>
              </a:path>
            </a:pathLst>
          </a:custGeom>
          <a:solidFill>
            <a:srgbClr val="EADFCB"/>
          </a:solidFill>
          <a:ln/>
        </p:spPr>
        <p:txBody>
          <a:bodyPr/>
          <a:p>
            <a:pPr/>
            <a:endParaRPr/>
          </a:p>
        </p:txBody>
      </p:sp>
      <p:sp>
        <p:nvSpPr>
          <p:cNvPr id="121" name="" descr="{&quot;isTemplate&quot;:true,&quot;type&quot;:&quot;text&quot;}"/>
          <p:cNvSpPr txBox="1"/>
          <p:nvPr/>
        </p:nvSpPr>
        <p:spPr>
          <a:xfrm rot="0" flipH="0" flipV="0">
            <a:off x="666750" y="4286250"/>
            <a:ext cx="6286500" cy="828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2000"/>
              </a:lnSpc>
            </a:pPr>
            <a:r>
              <a:rPr lang="zh-CN" sz="1575">
                <a:solidFill>
                  <a:srgbClr val="241A16"/>
                </a:solidFill>
                <a:latin typeface="Tencent Sans"/>
                <a:ea typeface="Tencent Sans"/>
              </a:rPr>
              <a:t>These are not just old habits, and not just things we do because our parents say so — there is something deeper behind them.</a:t>
            </a:r>
            <a:endParaRPr/>
          </a:p>
        </p:txBody>
      </p:sp>
    </p:spTree>
  </p:cSld>
  <p:transition spd="med">
    <p:fade/>
  </p:transition>
</p:sld>
</file>

<file path=ppt/slides/slide3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1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DFBF6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24" name=""/>
          <p:cNvPicPr>
            <a:picLocks noChangeAspect="1"/>
          </p:cNvPicPr>
          <p:nvPr/>
        </p:nvPicPr>
        <p:blipFill>
          <a:blip>
            <a:alphaModFix amt="50000"/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0" y="4381500"/>
            <a:ext cx="2857500" cy="1905000"/>
          </a:xfrm>
          <a:prstGeom prst="rect">
            <a:avLst/>
          </a:prstGeom>
          <a:ln/>
        </p:spPr>
      </p:pic>
      <p:sp>
        <p:nvSpPr>
          <p:cNvPr id="125" name=""/>
          <p:cNvSpPr/>
          <p:nvPr/>
        </p:nvSpPr>
        <p:spPr>
          <a:xfrm rot="0" flipH="0" flipV="0">
            <a:off x="0" y="638175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126" name=""/>
          <p:cNvSpPr/>
          <p:nvPr/>
        </p:nvSpPr>
        <p:spPr>
          <a:xfrm rot="0" flipH="0" flipV="0">
            <a:off x="6457950" y="638175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>
            <a:pPr/>
            <a:endParaRPr/>
          </a:p>
        </p:txBody>
      </p:sp>
      <p:sp>
        <p:nvSpPr>
          <p:cNvPr id="127" name=""/>
          <p:cNvSpPr/>
          <p:nvPr/>
        </p:nvSpPr>
        <p:spPr>
          <a:xfrm rot="0" flipH="0" flipV="0">
            <a:off x="9629775" y="6381750"/>
            <a:ext cx="2562225" cy="85725"/>
          </a:xfrm>
          <a:prstGeom prst="rect">
            <a:avLst/>
          </a:prstGeom>
          <a:solidFill>
            <a:srgbClr val="F2C879"/>
          </a:solidFill>
          <a:ln/>
        </p:spPr>
        <p:txBody>
          <a:bodyPr/>
          <a:p>
            <a:pPr/>
            <a:endParaRPr/>
          </a:p>
        </p:txBody>
      </p:sp>
      <p:sp>
        <p:nvSpPr>
          <p:cNvPr id="128" name="" descr="{&quot;isTemplate&quot;:true,&quot;type&quot;:&quot;text&quot;}"/>
          <p:cNvSpPr txBox="1"/>
          <p:nvPr/>
        </p:nvSpPr>
        <p:spPr>
          <a:xfrm rot="0" flipH="0" flipV="0">
            <a:off x="666750" y="6572250"/>
            <a:ext cx="14859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7B55"/>
                </a:solidFill>
                <a:latin typeface="Arial"/>
                <a:ea typeface="Arial"/>
              </a:rPr>
              <a:t>Why We Keep Chinese Traditions</a:t>
            </a:r>
            <a:endParaRPr/>
          </a:p>
        </p:txBody>
      </p:sp>
      <p:sp>
        <p:nvSpPr>
          <p:cNvPr id="129" name="" descr="{&quot;isTemplate&quot;:true,&quot;type&quot;:&quot;text&quot;}"/>
          <p:cNvSpPr txBox="1"/>
          <p:nvPr/>
        </p:nvSpPr>
        <p:spPr>
          <a:xfrm rot="0" flipH="0" flipV="0">
            <a:off x="11144250" y="657225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Arial"/>
                <a:ea typeface="Arial"/>
              </a:rPr>
              <a:t>03 / 13</a:t>
            </a:r>
            <a:endParaRPr/>
          </a:p>
        </p:txBody>
      </p:sp>
      <p:sp>
        <p:nvSpPr>
          <p:cNvPr id="130" name=""/>
          <p:cNvSpPr/>
          <p:nvPr/>
        </p:nvSpPr>
        <p:spPr>
          <a:xfrm rot="0" flipH="0" flipV="0">
            <a:off x="666750" y="647700"/>
            <a:ext cx="323850" cy="1905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131" name="" descr="{&quot;isTemplate&quot;:true,&quot;type&quot;:&quot;text&quot;}"/>
          <p:cNvSpPr txBox="1"/>
          <p:nvPr/>
        </p:nvSpPr>
        <p:spPr>
          <a:xfrm rot="0" flipH="0" flipV="0">
            <a:off x="1104900" y="571500"/>
            <a:ext cx="14668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C42819"/>
                </a:solidFill>
                <a:latin typeface="Georgia"/>
                <a:ea typeface="Georgia"/>
              </a:rPr>
              <a:t>THREE REASONS</a:t>
            </a:r>
            <a:endParaRPr/>
          </a:p>
        </p:txBody>
      </p:sp>
      <p:sp>
        <p:nvSpPr>
          <p:cNvPr id="132" name="" descr="{&quot;isTemplate&quot;:true,&quot;type&quot;:&quot;text&quot;}"/>
          <p:cNvSpPr txBox="1"/>
          <p:nvPr/>
        </p:nvSpPr>
        <p:spPr>
          <a:xfrm rot="0" flipH="0" flipV="0">
            <a:off x="666750" y="866775"/>
            <a:ext cx="4191000" cy="571500"/>
          </a:xfrm>
          <a:prstGeom prst="rect"/>
        </p:spPr>
        <p:txBody>
          <a:bodyPr wrap="none" lIns="0" tIns="0" rIns="0" bIns="0"/>
          <a:p>
            <a:pPr>
              <a:lnSpc>
                <a:spcPct val="124000"/>
              </a:lnSpc>
            </a:pPr>
            <a:r>
              <a:rPr lang="zh-CN" sz="3000" b="1">
                <a:solidFill>
                  <a:srgbClr val="8F1A10"/>
                </a:solidFill>
                <a:latin typeface="STSong"/>
                <a:ea typeface="STSong"/>
              </a:rPr>
              <a:t>Worth keeping, worth being proud of</a:t>
            </a:r>
            <a:endParaRPr/>
          </a:p>
        </p:txBody>
      </p:sp>
      <p:sp>
        <p:nvSpPr>
          <p:cNvPr id="133" name="" descr="{&quot;isTemplate&quot;:true,&quot;type&quot;:&quot;text&quot;}"/>
          <p:cNvSpPr txBox="1"/>
          <p:nvPr/>
        </p:nvSpPr>
        <p:spPr>
          <a:xfrm rot="0" flipH="0" flipV="0">
            <a:off x="10144125" y="1190625"/>
            <a:ext cx="1381125" cy="247650"/>
          </a:xfrm>
          <a:prstGeom prst="rect"/>
        </p:spPr>
        <p:txBody>
          <a:bodyPr wrap="none" lIns="0" tIns="0" rIns="0" bIns="42863"/>
          <a:p>
            <a:pPr>
              <a:lnSpc>
                <a:spcPct val="100000"/>
              </a:lnSpc>
            </a:pPr>
            <a:r>
              <a:rPr lang="en-US" sz="1200">
                <a:solidFill>
                  <a:srgbClr val="9A7B55"/>
                </a:solidFill>
                <a:latin typeface="Georgia"/>
                <a:ea typeface="Georgia"/>
              </a:rPr>
              <a:t>三个理由</a:t>
            </a:r>
            <a:endParaRPr/>
          </a:p>
        </p:txBody>
      </p:sp>
      <p:sp>
        <p:nvSpPr>
          <p:cNvPr id="134" name=""/>
          <p:cNvSpPr/>
          <p:nvPr/>
        </p:nvSpPr>
        <p:spPr>
          <a:xfrm rot="0" flipH="0" flipV="0">
            <a:off x="666750" y="1590675"/>
            <a:ext cx="10858500" cy="9525"/>
          </a:xfrm>
          <a:prstGeom prst="rect">
            <a:avLst/>
          </a:prstGeom>
          <a:solidFill>
            <a:srgbClr val="EADFCB"/>
          </a:solidFill>
          <a:ln/>
        </p:spPr>
        <p:txBody>
          <a:bodyPr/>
          <a:p>
            <a:pPr/>
            <a:endParaRPr/>
          </a:p>
        </p:txBody>
      </p:sp>
      <p:sp>
        <p:nvSpPr>
          <p:cNvPr id="135" name=""/>
          <p:cNvSpPr/>
          <p:nvPr/>
        </p:nvSpPr>
        <p:spPr>
          <a:xfrm rot="0" flipH="0" flipV="0">
            <a:off x="666750" y="1600200"/>
            <a:ext cx="10858500" cy="1181100"/>
          </a:xfrm>
          <a:custGeom>
            <a:pathLst>
              <a:path w="1140" h="124">
                <a:moveTo>
                  <a:pt x="0" y="123"/>
                </a:moveTo>
                <a:lnTo>
                  <a:pt x="1140" y="123"/>
                </a:lnTo>
                <a:lnTo>
                  <a:pt x="1140" y="124"/>
                </a:lnTo>
                <a:lnTo>
                  <a:pt x="0" y="124"/>
                </a:lnTo>
                <a:close/>
              </a:path>
            </a:pathLst>
          </a:custGeom>
          <a:solidFill>
            <a:srgbClr val="F1E8D8"/>
          </a:solidFill>
          <a:ln/>
        </p:spPr>
        <p:txBody>
          <a:bodyPr/>
          <a:p>
            <a:pPr/>
            <a:endParaRPr/>
          </a:p>
        </p:txBody>
      </p:sp>
      <p:sp>
        <p:nvSpPr>
          <p:cNvPr id="136" name=""/>
          <p:cNvSpPr/>
          <p:nvPr/>
        </p:nvSpPr>
        <p:spPr>
          <a:xfrm rot="0" flipH="0" flipV="0">
            <a:off x="666750" y="1885950"/>
            <a:ext cx="742950" cy="590550"/>
          </a:xfrm>
          <a:prstGeom prst="roundRect">
            <a:avLst>
              <a:gd name="adj" fmla="val 6452"/>
            </a:avLst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137" name="" descr="{&quot;isTemplate&quot;:true,&quot;type&quot;:&quot;text&quot;}"/>
          <p:cNvSpPr txBox="1"/>
          <p:nvPr/>
        </p:nvSpPr>
        <p:spPr>
          <a:xfrm rot="0" flipH="0" flipV="0">
            <a:off x="895350" y="2009775"/>
            <a:ext cx="28575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FFE79B"/>
                </a:solidFill>
                <a:latin typeface="Georgia"/>
                <a:ea typeface="Georgia"/>
              </a:rPr>
              <a:t>一</a:t>
            </a:r>
            <a:endParaRPr/>
          </a:p>
        </p:txBody>
      </p:sp>
      <p:sp>
        <p:nvSpPr>
          <p:cNvPr id="138" name="" descr="{&quot;isTemplate&quot;:true,&quot;type&quot;:&quot;text&quot;}"/>
          <p:cNvSpPr txBox="1"/>
          <p:nvPr/>
        </p:nvSpPr>
        <p:spPr>
          <a:xfrm rot="0" flipH="0" flipV="0">
            <a:off x="1676400" y="1866900"/>
            <a:ext cx="3810000" cy="40957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2025" b="1">
                <a:solidFill>
                  <a:srgbClr val="241A16"/>
                </a:solidFill>
                <a:latin typeface="STSong"/>
                <a:ea typeface="STSong"/>
              </a:rPr>
              <a:t>Remember who we are</a:t>
            </a:r>
            <a:endParaRPr/>
          </a:p>
        </p:txBody>
      </p:sp>
      <p:sp>
        <p:nvSpPr>
          <p:cNvPr id="139" name="" descr="{&quot;isTemplate&quot;:true,&quot;type&quot;:&quot;text&quot;}"/>
          <p:cNvSpPr txBox="1"/>
          <p:nvPr/>
        </p:nvSpPr>
        <p:spPr>
          <a:xfrm rot="0" flipH="0" flipV="0">
            <a:off x="1676400" y="2333625"/>
            <a:ext cx="3810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7B55"/>
                </a:solidFill>
                <a:latin typeface="Georgia"/>
                <a:ea typeface="Georgia"/>
              </a:rPr>
              <a:t>我们是谁，从哪里来</a:t>
            </a:r>
            <a:endParaRPr/>
          </a:p>
        </p:txBody>
      </p:sp>
      <p:sp>
        <p:nvSpPr>
          <p:cNvPr id="140" name="" descr="{&quot;isTemplate&quot;:true,&quot;type&quot;:&quot;text&quot;}"/>
          <p:cNvSpPr txBox="1"/>
          <p:nvPr/>
        </p:nvSpPr>
        <p:spPr>
          <a:xfrm rot="0" flipH="0" flipV="0">
            <a:off x="5486400" y="1990725"/>
            <a:ext cx="6038850" cy="38100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500">
                <a:solidFill>
                  <a:srgbClr val="241A16"/>
                </a:solidFill>
                <a:latin typeface="Tencent Sans"/>
                <a:ea typeface="Tencent Sans"/>
              </a:rPr>
              <a:t>Millions travel home for Spring Festival — the belief that family comes first.</a:t>
            </a:r>
            <a:endParaRPr/>
          </a:p>
        </p:txBody>
      </p:sp>
      <p:sp>
        <p:nvSpPr>
          <p:cNvPr id="141" name=""/>
          <p:cNvSpPr/>
          <p:nvPr/>
        </p:nvSpPr>
        <p:spPr>
          <a:xfrm rot="0" flipH="0" flipV="0">
            <a:off x="666750" y="2771775"/>
            <a:ext cx="10858500" cy="1181100"/>
          </a:xfrm>
          <a:custGeom>
            <a:pathLst>
              <a:path w="1140" h="124">
                <a:moveTo>
                  <a:pt x="0" y="123"/>
                </a:moveTo>
                <a:lnTo>
                  <a:pt x="1140" y="123"/>
                </a:lnTo>
                <a:lnTo>
                  <a:pt x="1140" y="124"/>
                </a:lnTo>
                <a:lnTo>
                  <a:pt x="0" y="124"/>
                </a:lnTo>
                <a:close/>
              </a:path>
            </a:pathLst>
          </a:custGeom>
          <a:solidFill>
            <a:srgbClr val="F1E8D8"/>
          </a:solidFill>
          <a:ln/>
        </p:spPr>
        <p:txBody>
          <a:bodyPr/>
          <a:p>
            <a:pPr/>
            <a:endParaRPr/>
          </a:p>
        </p:txBody>
      </p:sp>
      <p:sp>
        <p:nvSpPr>
          <p:cNvPr id="142" name=""/>
          <p:cNvSpPr/>
          <p:nvPr/>
        </p:nvSpPr>
        <p:spPr>
          <a:xfrm rot="0" flipH="0" flipV="0">
            <a:off x="666750" y="3057525"/>
            <a:ext cx="742950" cy="590550"/>
          </a:xfrm>
          <a:prstGeom prst="roundRect">
            <a:avLst>
              <a:gd name="adj" fmla="val 6452"/>
            </a:avLst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143" name="" descr="{&quot;isTemplate&quot;:true,&quot;type&quot;:&quot;text&quot;}"/>
          <p:cNvSpPr txBox="1"/>
          <p:nvPr/>
        </p:nvSpPr>
        <p:spPr>
          <a:xfrm rot="0" flipH="0" flipV="0">
            <a:off x="895350" y="3181350"/>
            <a:ext cx="28575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FFE79B"/>
                </a:solidFill>
                <a:latin typeface="Georgia"/>
                <a:ea typeface="Georgia"/>
              </a:rPr>
              <a:t>二</a:t>
            </a:r>
            <a:endParaRPr/>
          </a:p>
        </p:txBody>
      </p:sp>
      <p:sp>
        <p:nvSpPr>
          <p:cNvPr id="144" name="" descr="{&quot;isTemplate&quot;:true,&quot;type&quot;:&quot;text&quot;}"/>
          <p:cNvSpPr txBox="1"/>
          <p:nvPr/>
        </p:nvSpPr>
        <p:spPr>
          <a:xfrm rot="0" flipH="0" flipV="0">
            <a:off x="1676400" y="3038475"/>
            <a:ext cx="3810000" cy="40957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2025" b="1">
                <a:solidFill>
                  <a:srgbClr val="241A16"/>
                </a:solidFill>
                <a:latin typeface="STSong"/>
                <a:ea typeface="STSong"/>
              </a:rPr>
              <a:t>Bring family and friends together</a:t>
            </a:r>
            <a:endParaRPr/>
          </a:p>
        </p:txBody>
      </p:sp>
      <p:sp>
        <p:nvSpPr>
          <p:cNvPr id="145" name="" descr="{&quot;isTemplate&quot;:true,&quot;type&quot;:&quot;text&quot;}"/>
          <p:cNvSpPr txBox="1"/>
          <p:nvPr/>
        </p:nvSpPr>
        <p:spPr>
          <a:xfrm rot="0" flipH="0" flipV="0">
            <a:off x="1676400" y="3505200"/>
            <a:ext cx="3810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7B55"/>
                </a:solidFill>
                <a:latin typeface="Georgia"/>
                <a:ea typeface="Georgia"/>
              </a:rPr>
              <a:t>让家人朋友更亲近</a:t>
            </a:r>
            <a:endParaRPr/>
          </a:p>
        </p:txBody>
      </p:sp>
      <p:sp>
        <p:nvSpPr>
          <p:cNvPr id="146" name="" descr="{&quot;isTemplate&quot;:true,&quot;type&quot;:&quot;text&quot;}"/>
          <p:cNvSpPr txBox="1"/>
          <p:nvPr/>
        </p:nvSpPr>
        <p:spPr>
          <a:xfrm rot="0" flipH="0" flipV="0">
            <a:off x="5486400" y="3162300"/>
            <a:ext cx="6038850" cy="38100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500">
                <a:solidFill>
                  <a:srgbClr val="241A16"/>
                </a:solidFill>
                <a:latin typeface="Tencent Sans"/>
                <a:ea typeface="Tencent Sans"/>
              </a:rPr>
              <a:t>One reunion dinner gives everyone a reason to stop and sit down.</a:t>
            </a:r>
            <a:endParaRPr/>
          </a:p>
        </p:txBody>
      </p:sp>
      <p:sp>
        <p:nvSpPr>
          <p:cNvPr id="147" name=""/>
          <p:cNvSpPr/>
          <p:nvPr/>
        </p:nvSpPr>
        <p:spPr>
          <a:xfrm rot="0" flipH="0" flipV="0">
            <a:off x="666750" y="4229100"/>
            <a:ext cx="742950" cy="590550"/>
          </a:xfrm>
          <a:prstGeom prst="roundRect">
            <a:avLst>
              <a:gd name="adj" fmla="val 6452"/>
            </a:avLst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148" name="" descr="{&quot;isTemplate&quot;:true,&quot;type&quot;:&quot;text&quot;}"/>
          <p:cNvSpPr txBox="1"/>
          <p:nvPr/>
        </p:nvSpPr>
        <p:spPr>
          <a:xfrm rot="0" flipH="0" flipV="0">
            <a:off x="895350" y="4352925"/>
            <a:ext cx="28575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FFE79B"/>
                </a:solidFill>
                <a:latin typeface="Georgia"/>
                <a:ea typeface="Georgia"/>
              </a:rPr>
              <a:t>三</a:t>
            </a:r>
            <a:endParaRPr/>
          </a:p>
        </p:txBody>
      </p:sp>
      <p:sp>
        <p:nvSpPr>
          <p:cNvPr id="149" name="" descr="{&quot;isTemplate&quot;:true,&quot;type&quot;:&quot;text&quot;}"/>
          <p:cNvSpPr txBox="1"/>
          <p:nvPr/>
        </p:nvSpPr>
        <p:spPr>
          <a:xfrm rot="0" flipH="0" flipV="0">
            <a:off x="1676400" y="4210050"/>
            <a:ext cx="3810000" cy="40957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2025" b="1">
                <a:solidFill>
                  <a:srgbClr val="241A16"/>
                </a:solidFill>
                <a:latin typeface="STSong"/>
                <a:ea typeface="STSong"/>
              </a:rPr>
              <a:t>Teach us good values</a:t>
            </a:r>
            <a:endParaRPr/>
          </a:p>
        </p:txBody>
      </p:sp>
      <p:sp>
        <p:nvSpPr>
          <p:cNvPr id="150" name="" descr="{&quot;isTemplate&quot;:true,&quot;type&quot;:&quot;text&quot;}"/>
          <p:cNvSpPr txBox="1"/>
          <p:nvPr/>
        </p:nvSpPr>
        <p:spPr>
          <a:xfrm rot="0" flipH="0" flipV="0">
            <a:off x="1676400" y="4676775"/>
            <a:ext cx="3810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7B55"/>
                </a:solidFill>
                <a:latin typeface="Georgia"/>
                <a:ea typeface="Georgia"/>
              </a:rPr>
              <a:t>教我们好的价值观</a:t>
            </a:r>
            <a:endParaRPr/>
          </a:p>
        </p:txBody>
      </p:sp>
      <p:sp>
        <p:nvSpPr>
          <p:cNvPr id="151" name="" descr="{&quot;isTemplate&quot;:true,&quot;type&quot;:&quot;text&quot;}"/>
          <p:cNvSpPr txBox="1"/>
          <p:nvPr/>
        </p:nvSpPr>
        <p:spPr>
          <a:xfrm rot="0" flipH="0" flipV="0">
            <a:off x="5486400" y="4333875"/>
            <a:ext cx="6038850" cy="38100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500">
                <a:solidFill>
                  <a:srgbClr val="241A16"/>
                </a:solidFill>
                <a:latin typeface="Tencent Sans"/>
                <a:ea typeface="Tencent Sans"/>
              </a:rPr>
              <a:t>Gratitude, kindness and respect — hidden in festival details.</a:t>
            </a:r>
            <a:endParaRPr/>
          </a:p>
        </p:txBody>
      </p:sp>
    </p:spTree>
  </p:cSld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DFBF6"/>
          </a:solidFill>
          <a:ln/>
        </p:spPr>
        <p:txBody>
          <a:bodyPr/>
          <a:p>
            <a:pPr/>
            <a:endParaRPr/>
          </a:p>
        </p:txBody>
      </p:sp>
      <p:sp>
        <p:nvSpPr>
          <p:cNvPr id="154" name=""/>
          <p:cNvSpPr/>
          <p:nvPr/>
        </p:nvSpPr>
        <p:spPr>
          <a:xfrm rot="0" flipH="0" flipV="0">
            <a:off x="0" y="638175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155" name=""/>
          <p:cNvSpPr/>
          <p:nvPr/>
        </p:nvSpPr>
        <p:spPr>
          <a:xfrm rot="0" flipH="0" flipV="0">
            <a:off x="6457950" y="638175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>
            <a:pPr/>
            <a:endParaRPr/>
          </a:p>
        </p:txBody>
      </p:sp>
      <p:sp>
        <p:nvSpPr>
          <p:cNvPr id="156" name=""/>
          <p:cNvSpPr/>
          <p:nvPr/>
        </p:nvSpPr>
        <p:spPr>
          <a:xfrm rot="0" flipH="0" flipV="0">
            <a:off x="9629775" y="6381750"/>
            <a:ext cx="2562225" cy="85725"/>
          </a:xfrm>
          <a:prstGeom prst="rect">
            <a:avLst/>
          </a:prstGeom>
          <a:solidFill>
            <a:srgbClr val="F2C879"/>
          </a:solidFill>
          <a:ln/>
        </p:spPr>
        <p:txBody>
          <a:bodyPr/>
          <a:p>
            <a:pPr/>
            <a:endParaRPr/>
          </a:p>
        </p:txBody>
      </p:sp>
      <p:sp>
        <p:nvSpPr>
          <p:cNvPr id="157" name="" descr="{&quot;isTemplate&quot;:true,&quot;type&quot;:&quot;text&quot;}"/>
          <p:cNvSpPr txBox="1"/>
          <p:nvPr/>
        </p:nvSpPr>
        <p:spPr>
          <a:xfrm rot="0" flipH="0" flipV="0">
            <a:off x="666750" y="6572250"/>
            <a:ext cx="14859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7B55"/>
                </a:solidFill>
                <a:latin typeface="Arial"/>
                <a:ea typeface="Arial"/>
              </a:rPr>
              <a:t>Why We Keep Chinese Traditions</a:t>
            </a:r>
            <a:endParaRPr/>
          </a:p>
        </p:txBody>
      </p:sp>
      <p:sp>
        <p:nvSpPr>
          <p:cNvPr id="158" name="" descr="{&quot;isTemplate&quot;:true,&quot;type&quot;:&quot;text&quot;}"/>
          <p:cNvSpPr txBox="1"/>
          <p:nvPr/>
        </p:nvSpPr>
        <p:spPr>
          <a:xfrm rot="0" flipH="0" flipV="0">
            <a:off x="11144250" y="657225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Arial"/>
                <a:ea typeface="Arial"/>
              </a:rPr>
              <a:t>04 / 13</a:t>
            </a:r>
            <a:endParaRPr/>
          </a:p>
        </p:txBody>
      </p:sp>
      <p:sp>
        <p:nvSpPr>
          <p:cNvPr id="159" name=""/>
          <p:cNvSpPr/>
          <p:nvPr/>
        </p:nvSpPr>
        <p:spPr>
          <a:xfrm rot="0" flipH="0" flipV="0">
            <a:off x="666750" y="647700"/>
            <a:ext cx="323850" cy="1905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160" name="" descr="{&quot;isTemplate&quot;:true,&quot;type&quot;:&quot;text&quot;}"/>
          <p:cNvSpPr txBox="1"/>
          <p:nvPr/>
        </p:nvSpPr>
        <p:spPr>
          <a:xfrm rot="0" flipH="0" flipV="0">
            <a:off x="1104900" y="571500"/>
            <a:ext cx="13811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C42819"/>
                </a:solidFill>
                <a:latin typeface="Georgia"/>
                <a:ea typeface="Georgia"/>
              </a:rPr>
              <a:t>REASON 01 / 03</a:t>
            </a:r>
            <a:endParaRPr/>
          </a:p>
        </p:txBody>
      </p:sp>
      <p:sp>
        <p:nvSpPr>
          <p:cNvPr id="161" name="" descr="{&quot;isTemplate&quot;:true,&quot;type&quot;:&quot;text&quot;}"/>
          <p:cNvSpPr txBox="1"/>
          <p:nvPr/>
        </p:nvSpPr>
        <p:spPr>
          <a:xfrm rot="0" flipH="0" flipV="0">
            <a:off x="666750" y="885825"/>
            <a:ext cx="5295900" cy="11906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3000" b="1">
                <a:solidFill>
                  <a:srgbClr val="8F1A10"/>
                </a:solidFill>
                <a:latin typeface="STSong"/>
                <a:ea typeface="STSong"/>
              </a:rPr>
              <a:t>Traditions tell us</a:t>
            </a:r>
            <a:endParaRPr/>
          </a:p>
          <a:p>
            <a:pPr>
              <a:lnSpc>
                <a:spcPct val="130000"/>
              </a:lnSpc>
            </a:pPr>
            <a:r>
              <a:rPr lang="zh-CN" sz="3000" b="1">
                <a:solidFill>
                  <a:srgbClr val="8F1A10"/>
                </a:solidFill>
                <a:latin typeface="STSong"/>
                <a:ea typeface="STSong"/>
              </a:rPr>
              <a:t>who we are</a:t>
            </a:r>
            <a:endParaRPr/>
          </a:p>
        </p:txBody>
      </p:sp>
      <p:sp>
        <p:nvSpPr>
          <p:cNvPr id="162" name="" descr="{&quot;isTemplate&quot;:true,&quot;type&quot;:&quot;text&quot;}"/>
          <p:cNvSpPr txBox="1"/>
          <p:nvPr/>
        </p:nvSpPr>
        <p:spPr>
          <a:xfrm rot="0" flipH="0" flipV="0">
            <a:off x="666750" y="2171700"/>
            <a:ext cx="52959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>
                <a:solidFill>
                  <a:srgbClr val="9A7B55"/>
                </a:solidFill>
                <a:latin typeface="Georgia"/>
                <a:ea typeface="Georgia"/>
              </a:rPr>
              <a:t>传统告诉我们“我是谁”</a:t>
            </a:r>
            <a:endParaRPr/>
          </a:p>
        </p:txBody>
      </p:sp>
      <p:sp>
        <p:nvSpPr>
          <p:cNvPr id="163" name=""/>
          <p:cNvSpPr/>
          <p:nvPr/>
        </p:nvSpPr>
        <p:spPr>
          <a:xfrm rot="0" flipH="0" flipV="0">
            <a:off x="666750" y="2543175"/>
            <a:ext cx="4953000" cy="9525"/>
          </a:xfrm>
          <a:prstGeom prst="rect">
            <a:avLst/>
          </a:prstGeom>
          <a:solidFill>
            <a:srgbClr val="EADFCB"/>
          </a:solidFill>
          <a:ln/>
        </p:spPr>
        <p:txBody>
          <a:bodyPr/>
          <a:p>
            <a:pPr/>
            <a:endParaRPr/>
          </a:p>
        </p:txBody>
      </p:sp>
      <p:sp>
        <p:nvSpPr>
          <p:cNvPr id="164" name="" descr="{&quot;isTemplate&quot;:true,&quot;type&quot;:&quot;text&quot;}"/>
          <p:cNvSpPr txBox="1"/>
          <p:nvPr/>
        </p:nvSpPr>
        <p:spPr>
          <a:xfrm rot="0" flipH="0" flipV="0">
            <a:off x="666750" y="2781300"/>
            <a:ext cx="5295900" cy="847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575">
                <a:solidFill>
                  <a:srgbClr val="241A16"/>
                </a:solidFill>
                <a:latin typeface="Tencent Sans"/>
                <a:ea typeface="Tencent Sans"/>
              </a:rPr>
              <a:t>Every Spring Festival, millions travel home. Some ride two or even three days just to share one dinner with their family.</a:t>
            </a:r>
            <a:endParaRPr/>
          </a:p>
        </p:txBody>
      </p:sp>
      <p:sp>
        <p:nvSpPr>
          <p:cNvPr id="165" name="" descr="{&quot;isTemplate&quot;:true,&quot;type&quot;:&quot;text&quot;}"/>
          <p:cNvSpPr txBox="1"/>
          <p:nvPr/>
        </p:nvSpPr>
        <p:spPr>
          <a:xfrm rot="0" flipH="0" flipV="0">
            <a:off x="666750" y="3800475"/>
            <a:ext cx="5295900" cy="8001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500">
                <a:solidFill>
                  <a:srgbClr val="3D2B22"/>
                </a:solidFill>
                <a:latin typeface="Tencent Sans"/>
                <a:ea typeface="Tencent Sans"/>
              </a:rPr>
              <a:t>Why? Because “home” and “family” sit at the heart of Chinese culture — for thousands of years, we have believed family comes first.</a:t>
            </a:r>
            <a:endParaRPr/>
          </a:p>
        </p:txBody>
      </p:sp>
      <p:sp>
        <p:nvSpPr>
          <p:cNvPr id="166" name="" descr="{&quot;isTemplate&quot;:true,&quot;type&quot;:&quot;text&quot;}"/>
          <p:cNvSpPr txBox="1"/>
          <p:nvPr/>
        </p:nvSpPr>
        <p:spPr>
          <a:xfrm rot="0" flipH="0" flipV="0">
            <a:off x="666750" y="4752975"/>
            <a:ext cx="5295900" cy="2571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050">
                <a:solidFill>
                  <a:srgbClr val="9A7B55"/>
                </a:solidFill>
                <a:latin typeface="Georgia"/>
                <a:ea typeface="Georgia"/>
              </a:rPr>
              <a:t>几千年来，家人最重要。</a:t>
            </a:r>
            <a:endParaRPr/>
          </a:p>
        </p:txBody>
      </p:sp>
      <p:pic>
        <p:nvPicPr>
          <p:cNvPr id="167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6429375" y="857250"/>
            <a:ext cx="4953000" cy="5143500"/>
          </a:xfrm>
          <a:prstGeom prst="rect">
            <a:avLst/>
          </a:prstGeom>
          <a:ln/>
        </p:spPr>
      </p:pic>
    </p:spTree>
  </p:cSld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DFBF6"/>
          </a:solidFill>
          <a:ln/>
        </p:spPr>
        <p:txBody>
          <a:bodyPr/>
          <a:p>
            <a:pPr/>
            <a:endParaRPr/>
          </a:p>
        </p:txBody>
      </p:sp>
      <p:sp>
        <p:nvSpPr>
          <p:cNvPr id="170" name=""/>
          <p:cNvSpPr/>
          <p:nvPr/>
        </p:nvSpPr>
        <p:spPr>
          <a:xfrm rot="0" flipH="0" flipV="0">
            <a:off x="0" y="638175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171" name=""/>
          <p:cNvSpPr/>
          <p:nvPr/>
        </p:nvSpPr>
        <p:spPr>
          <a:xfrm rot="0" flipH="0" flipV="0">
            <a:off x="6457950" y="638175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>
            <a:pPr/>
            <a:endParaRPr/>
          </a:p>
        </p:txBody>
      </p:sp>
      <p:sp>
        <p:nvSpPr>
          <p:cNvPr id="172" name=""/>
          <p:cNvSpPr/>
          <p:nvPr/>
        </p:nvSpPr>
        <p:spPr>
          <a:xfrm rot="0" flipH="0" flipV="0">
            <a:off x="9629775" y="6381750"/>
            <a:ext cx="2562225" cy="85725"/>
          </a:xfrm>
          <a:prstGeom prst="rect">
            <a:avLst/>
          </a:prstGeom>
          <a:solidFill>
            <a:srgbClr val="F2C879"/>
          </a:solidFill>
          <a:ln/>
        </p:spPr>
        <p:txBody>
          <a:bodyPr/>
          <a:p>
            <a:pPr/>
            <a:endParaRPr/>
          </a:p>
        </p:txBody>
      </p:sp>
      <p:sp>
        <p:nvSpPr>
          <p:cNvPr id="173" name="" descr="{&quot;isTemplate&quot;:true,&quot;type&quot;:&quot;text&quot;}"/>
          <p:cNvSpPr txBox="1"/>
          <p:nvPr/>
        </p:nvSpPr>
        <p:spPr>
          <a:xfrm rot="0" flipH="0" flipV="0">
            <a:off x="666750" y="6572250"/>
            <a:ext cx="14859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7B55"/>
                </a:solidFill>
                <a:latin typeface="Arial"/>
                <a:ea typeface="Arial"/>
              </a:rPr>
              <a:t>Why We Keep Chinese Traditions</a:t>
            </a:r>
            <a:endParaRPr/>
          </a:p>
        </p:txBody>
      </p:sp>
      <p:sp>
        <p:nvSpPr>
          <p:cNvPr id="174" name="" descr="{&quot;isTemplate&quot;:true,&quot;type&quot;:&quot;text&quot;}"/>
          <p:cNvSpPr txBox="1"/>
          <p:nvPr/>
        </p:nvSpPr>
        <p:spPr>
          <a:xfrm rot="0" flipH="0" flipV="0">
            <a:off x="11144250" y="657225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Arial"/>
                <a:ea typeface="Arial"/>
              </a:rPr>
              <a:t>05 / 13</a:t>
            </a:r>
            <a:endParaRPr/>
          </a:p>
        </p:txBody>
      </p:sp>
      <p:sp>
        <p:nvSpPr>
          <p:cNvPr id="175" name="" descr="{&quot;isTemplate&quot;:true,&quot;type&quot;:&quot;text&quot;}"/>
          <p:cNvSpPr txBox="1"/>
          <p:nvPr/>
        </p:nvSpPr>
        <p:spPr>
          <a:xfrm rot="0" flipH="0" flipV="0">
            <a:off x="5657850" y="1257300"/>
            <a:ext cx="5867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150">
                <a:solidFill>
                  <a:srgbClr val="C42819"/>
                </a:solidFill>
                <a:latin typeface="Georgia"/>
                <a:ea typeface="Georgia"/>
              </a:rPr>
              <a:t>THE ROAD HOME</a:t>
            </a:r>
            <a:endParaRPr/>
          </a:p>
        </p:txBody>
      </p:sp>
      <p:sp>
        <p:nvSpPr>
          <p:cNvPr id="176" name="" descr="{&quot;isTemplate&quot;:true,&quot;type&quot;:&quot;text&quot;}"/>
          <p:cNvSpPr txBox="1"/>
          <p:nvPr/>
        </p:nvSpPr>
        <p:spPr>
          <a:xfrm rot="0" flipH="0" flipV="0">
            <a:off x="5657850" y="1552575"/>
            <a:ext cx="5867400" cy="1104900"/>
          </a:xfrm>
          <a:prstGeom prst="rect"/>
        </p:spPr>
        <p:txBody>
          <a:bodyPr wrap="none" lIns="0" tIns="0" rIns="0" bIns="0"/>
          <a:p>
            <a:pPr>
              <a:lnSpc>
                <a:spcPct val="134000"/>
              </a:lnSpc>
            </a:pPr>
            <a:r>
              <a:rPr lang="zh-CN" sz="2700" b="1">
                <a:solidFill>
                  <a:srgbClr val="8F1A10"/>
                </a:solidFill>
                <a:latin typeface="STSong"/>
                <a:ea typeface="STSong"/>
              </a:rPr>
              <a:t>The road home is</a:t>
            </a:r>
            <a:endParaRPr/>
          </a:p>
          <a:p>
            <a:pPr>
              <a:lnSpc>
                <a:spcPct val="134000"/>
              </a:lnSpc>
            </a:pPr>
            <a:r>
              <a:rPr lang="zh-CN" sz="2700" b="1">
                <a:solidFill>
                  <a:srgbClr val="8F1A10"/>
                </a:solidFill>
                <a:latin typeface="STSong"/>
                <a:ea typeface="STSong"/>
              </a:rPr>
              <a:t>where traditions point</a:t>
            </a:r>
            <a:endParaRPr/>
          </a:p>
        </p:txBody>
      </p:sp>
      <p:sp>
        <p:nvSpPr>
          <p:cNvPr id="177" name="" descr="{&quot;isTemplate&quot;:true,&quot;type&quot;:&quot;text&quot;}"/>
          <p:cNvSpPr txBox="1"/>
          <p:nvPr/>
        </p:nvSpPr>
        <p:spPr>
          <a:xfrm rot="0" flipH="0" flipV="0">
            <a:off x="5657850" y="2867025"/>
            <a:ext cx="5867400" cy="847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575">
                <a:solidFill>
                  <a:srgbClr val="241A16"/>
                </a:solidFill>
                <a:latin typeface="Tencent Sans"/>
                <a:ea typeface="Tencent Sans"/>
              </a:rPr>
              <a:t>Forget traditions, and we may forget this feeling — forget to go home, forget to say “thank you” to our parents.</a:t>
            </a:r>
            <a:endParaRPr/>
          </a:p>
        </p:txBody>
      </p:sp>
      <p:sp>
        <p:nvSpPr>
          <p:cNvPr id="178" name=""/>
          <p:cNvSpPr/>
          <p:nvPr/>
        </p:nvSpPr>
        <p:spPr>
          <a:xfrm rot="0" flipH="0" flipV="0">
            <a:off x="5695950" y="4000500"/>
            <a:ext cx="5867400" cy="1609725"/>
          </a:xfrm>
          <a:prstGeom prst="rect">
            <a:avLst/>
          </a:prstGeom>
          <a:solidFill>
            <a:srgbClr val="F6EFE2"/>
          </a:solidFill>
          <a:ln/>
        </p:spPr>
        <p:txBody>
          <a:bodyPr/>
          <a:p>
            <a:pPr/>
            <a:endParaRPr/>
          </a:p>
        </p:txBody>
      </p:sp>
      <p:sp>
        <p:nvSpPr>
          <p:cNvPr id="179" name=""/>
          <p:cNvSpPr/>
          <p:nvPr/>
        </p:nvSpPr>
        <p:spPr>
          <a:xfrm rot="0" flipH="0" flipV="0">
            <a:off x="5657850" y="4000500"/>
            <a:ext cx="5905500" cy="1609725"/>
          </a:xfrm>
          <a:custGeom>
            <a:pathLst>
              <a:path w="620" h="169">
                <a:moveTo>
                  <a:pt x="0" y="0"/>
                </a:moveTo>
                <a:lnTo>
                  <a:pt x="4" y="0"/>
                </a:lnTo>
                <a:lnTo>
                  <a:pt x="4" y="169"/>
                </a:lnTo>
                <a:lnTo>
                  <a:pt x="0" y="169"/>
                </a:ln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180" name="" descr="{&quot;isTemplate&quot;:true,&quot;type&quot;:&quot;text&quot;}"/>
          <p:cNvSpPr txBox="1"/>
          <p:nvPr/>
        </p:nvSpPr>
        <p:spPr>
          <a:xfrm rot="0" flipH="0" flipV="0">
            <a:off x="5905500" y="4171950"/>
            <a:ext cx="5619750" cy="91440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875" b="1">
                <a:solidFill>
                  <a:srgbClr val="8F1A10"/>
                </a:solidFill>
                <a:latin typeface="STKaiti"/>
                <a:ea typeface="STKaiti"/>
              </a:rPr>
              <a:t>Traditions are like a map —</a:t>
            </a:r>
            <a:endParaRPr/>
          </a:p>
          <a:p>
            <a:pPr>
              <a:lnSpc>
                <a:spcPct val="160000"/>
              </a:lnSpc>
            </a:pPr>
            <a:r>
              <a:rPr lang="zh-CN" sz="1875" b="1">
                <a:solidFill>
                  <a:srgbClr val="8F1A10"/>
                </a:solidFill>
                <a:latin typeface="STKaiti"/>
                <a:ea typeface="STKaiti"/>
              </a:rPr>
              <a:t>they show us the way back home.</a:t>
            </a:r>
            <a:endParaRPr/>
          </a:p>
        </p:txBody>
      </p:sp>
      <p:sp>
        <p:nvSpPr>
          <p:cNvPr id="181" name="" descr="{&quot;isTemplate&quot;:true,&quot;type&quot;:&quot;text&quot;}"/>
          <p:cNvSpPr txBox="1"/>
          <p:nvPr/>
        </p:nvSpPr>
        <p:spPr>
          <a:xfrm rot="0" flipH="0" flipV="0">
            <a:off x="5905500" y="5181600"/>
            <a:ext cx="5619750" cy="2571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050">
                <a:solidFill>
                  <a:srgbClr val="9A7B55"/>
                </a:solidFill>
                <a:latin typeface="Georgia"/>
                <a:ea typeface="Georgia"/>
              </a:rPr>
              <a:t>传统就像一张地图。</a:t>
            </a:r>
            <a:endParaRPr/>
          </a:p>
        </p:txBody>
      </p:sp>
      <p:pic>
        <p:nvPicPr>
          <p:cNvPr id="182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666750" y="571500"/>
            <a:ext cx="4572000" cy="5715000"/>
          </a:xfrm>
          <a:prstGeom prst="rect">
            <a:avLst/>
          </a:prstGeom>
          <a:ln/>
        </p:spPr>
      </p:pic>
    </p:spTree>
  </p:cSld>
  <p:transition spd="med">
    <p:fade/>
  </p:transition>
</p:sld>
</file>

<file path=ppt/slides/slide6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DFBF6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8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10668000" y="609600"/>
            <a:ext cx="857250" cy="228600"/>
          </a:xfrm>
          <a:prstGeom prst="rect">
            <a:avLst/>
          </a:prstGeom>
          <a:ln/>
        </p:spPr>
      </p:pic>
      <p:sp>
        <p:nvSpPr>
          <p:cNvPr id="186" name=""/>
          <p:cNvSpPr/>
          <p:nvPr/>
        </p:nvSpPr>
        <p:spPr>
          <a:xfrm rot="0" flipH="0" flipV="0">
            <a:off x="0" y="638175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187" name=""/>
          <p:cNvSpPr/>
          <p:nvPr/>
        </p:nvSpPr>
        <p:spPr>
          <a:xfrm rot="0" flipH="0" flipV="0">
            <a:off x="6457950" y="638175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>
            <a:pPr/>
            <a:endParaRPr/>
          </a:p>
        </p:txBody>
      </p:sp>
      <p:sp>
        <p:nvSpPr>
          <p:cNvPr id="188" name=""/>
          <p:cNvSpPr/>
          <p:nvPr/>
        </p:nvSpPr>
        <p:spPr>
          <a:xfrm rot="0" flipH="0" flipV="0">
            <a:off x="9629775" y="6381750"/>
            <a:ext cx="2562225" cy="85725"/>
          </a:xfrm>
          <a:prstGeom prst="rect">
            <a:avLst/>
          </a:prstGeom>
          <a:solidFill>
            <a:srgbClr val="F2C879"/>
          </a:solidFill>
          <a:ln/>
        </p:spPr>
        <p:txBody>
          <a:bodyPr/>
          <a:p>
            <a:pPr/>
            <a:endParaRPr/>
          </a:p>
        </p:txBody>
      </p:sp>
      <p:sp>
        <p:nvSpPr>
          <p:cNvPr id="189" name="" descr="{&quot;isTemplate&quot;:true,&quot;type&quot;:&quot;text&quot;}"/>
          <p:cNvSpPr txBox="1"/>
          <p:nvPr/>
        </p:nvSpPr>
        <p:spPr>
          <a:xfrm rot="0" flipH="0" flipV="0">
            <a:off x="666750" y="6572250"/>
            <a:ext cx="14859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7B55"/>
                </a:solidFill>
                <a:latin typeface="Arial"/>
                <a:ea typeface="Arial"/>
              </a:rPr>
              <a:t>Why We Keep Chinese Traditions</a:t>
            </a:r>
            <a:endParaRPr/>
          </a:p>
        </p:txBody>
      </p:sp>
      <p:sp>
        <p:nvSpPr>
          <p:cNvPr id="190" name="" descr="{&quot;isTemplate&quot;:true,&quot;type&quot;:&quot;text&quot;}"/>
          <p:cNvSpPr txBox="1"/>
          <p:nvPr/>
        </p:nvSpPr>
        <p:spPr>
          <a:xfrm rot="0" flipH="0" flipV="0">
            <a:off x="11144250" y="657225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Arial"/>
                <a:ea typeface="Arial"/>
              </a:rPr>
              <a:t>06 / 13</a:t>
            </a:r>
            <a:endParaRPr/>
          </a:p>
        </p:txBody>
      </p:sp>
      <p:sp>
        <p:nvSpPr>
          <p:cNvPr id="191" name=""/>
          <p:cNvSpPr/>
          <p:nvPr/>
        </p:nvSpPr>
        <p:spPr>
          <a:xfrm rot="0" flipH="0" flipV="0">
            <a:off x="666750" y="647700"/>
            <a:ext cx="323850" cy="1905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192" name="" descr="{&quot;isTemplate&quot;:true,&quot;type&quot;:&quot;text&quot;}"/>
          <p:cNvSpPr txBox="1"/>
          <p:nvPr/>
        </p:nvSpPr>
        <p:spPr>
          <a:xfrm rot="0" flipH="0" flipV="0">
            <a:off x="1104900" y="571500"/>
            <a:ext cx="13811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C42819"/>
                </a:solidFill>
                <a:latin typeface="Georgia"/>
                <a:ea typeface="Georgia"/>
              </a:rPr>
              <a:t>REASON 02 / 03</a:t>
            </a:r>
            <a:endParaRPr/>
          </a:p>
        </p:txBody>
      </p:sp>
      <p:sp>
        <p:nvSpPr>
          <p:cNvPr id="193" name="" descr="{&quot;isTemplate&quot;:true,&quot;type&quot;:&quot;text&quot;}"/>
          <p:cNvSpPr txBox="1"/>
          <p:nvPr/>
        </p:nvSpPr>
        <p:spPr>
          <a:xfrm rot="0" flipH="0" flipV="0">
            <a:off x="666750" y="866775"/>
            <a:ext cx="4572000" cy="571500"/>
          </a:xfrm>
          <a:prstGeom prst="rect"/>
        </p:spPr>
        <p:txBody>
          <a:bodyPr wrap="none" lIns="0" tIns="0" rIns="0" bIns="0"/>
          <a:p>
            <a:pPr>
              <a:lnSpc>
                <a:spcPct val="124000"/>
              </a:lnSpc>
            </a:pPr>
            <a:r>
              <a:rPr lang="zh-CN" sz="3000" b="1">
                <a:solidFill>
                  <a:srgbClr val="8F1A10"/>
                </a:solidFill>
                <a:latin typeface="STSong"/>
                <a:ea typeface="STSong"/>
              </a:rPr>
              <a:t>Traditions bring family and friends together</a:t>
            </a:r>
            <a:endParaRPr/>
          </a:p>
        </p:txBody>
      </p:sp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9486900" y="1190625"/>
            <a:ext cx="2038350" cy="247650"/>
          </a:xfrm>
          <a:prstGeom prst="rect"/>
        </p:spPr>
        <p:txBody>
          <a:bodyPr wrap="none" lIns="0" tIns="0" rIns="0" bIns="42863"/>
          <a:p>
            <a:pPr>
              <a:lnSpc>
                <a:spcPct val="100000"/>
              </a:lnSpc>
            </a:pPr>
            <a:r>
              <a:rPr lang="en-US" sz="1200">
                <a:solidFill>
                  <a:srgbClr val="9A7B55"/>
                </a:solidFill>
                <a:latin typeface="Georgia"/>
                <a:ea typeface="Georgia"/>
              </a:rPr>
              <a:t>把家人和朋友聚在一起</a:t>
            </a:r>
            <a:endParaRPr/>
          </a:p>
        </p:txBody>
      </p:sp>
      <p:sp>
        <p:nvSpPr>
          <p:cNvPr id="195" name=""/>
          <p:cNvSpPr/>
          <p:nvPr/>
        </p:nvSpPr>
        <p:spPr>
          <a:xfrm rot="0" flipH="0" flipV="0">
            <a:off x="666750" y="1590675"/>
            <a:ext cx="10858500" cy="9525"/>
          </a:xfrm>
          <a:prstGeom prst="rect">
            <a:avLst/>
          </a:prstGeom>
          <a:solidFill>
            <a:srgbClr val="EADFCB"/>
          </a:solidFill>
          <a:ln/>
        </p:spPr>
        <p:txBody>
          <a:bodyPr/>
          <a:p>
            <a:pPr/>
            <a:endParaRPr/>
          </a:p>
        </p:txBody>
      </p:sp>
      <p:sp>
        <p:nvSpPr>
          <p:cNvPr id="196" name="" descr="{&quot;isTemplate&quot;:true,&quot;type&quot;:&quot;text&quot;}"/>
          <p:cNvSpPr txBox="1"/>
          <p:nvPr/>
        </p:nvSpPr>
        <p:spPr>
          <a:xfrm rot="0" flipH="0" flipV="0">
            <a:off x="666750" y="1924050"/>
            <a:ext cx="9525000" cy="857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650">
                <a:solidFill>
                  <a:srgbClr val="241A16"/>
                </a:solidFill>
                <a:latin typeface="Tencent Sans"/>
                <a:ea typeface="Tencent Sans"/>
              </a:rPr>
              <a:t>Young people are busy; parents often work far away. But on this one night of New Year’s Eve, everyone comes back — traditions give us a reason to stop.</a:t>
            </a:r>
            <a:endParaRPr/>
          </a:p>
        </p:txBody>
      </p:sp>
      <p:sp>
        <p:nvSpPr>
          <p:cNvPr id="197" name="" descr="{&quot;isTemplate&quot;:true,&quot;type&quot;:&quot;text&quot;}"/>
          <p:cNvSpPr txBox="1"/>
          <p:nvPr/>
        </p:nvSpPr>
        <p:spPr>
          <a:xfrm rot="0" flipH="0" flipV="0">
            <a:off x="666750" y="3143250"/>
            <a:ext cx="4953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75">
                <a:solidFill>
                  <a:srgbClr val="9A7B55"/>
                </a:solidFill>
                <a:latin typeface="Arial"/>
                <a:ea typeface="Arial"/>
              </a:rPr>
              <a:t>What we don’t do</a:t>
            </a:r>
            <a:endParaRPr/>
          </a:p>
        </p:txBody>
      </p:sp>
      <p:sp>
        <p:nvSpPr>
          <p:cNvPr id="198" name="" descr="{&quot;isTemplate&quot;:true,&quot;type&quot;:&quot;text&quot;}"/>
          <p:cNvSpPr txBox="1"/>
          <p:nvPr/>
        </p:nvSpPr>
        <p:spPr>
          <a:xfrm rot="0" flipH="0" flipV="0">
            <a:off x="666750" y="3438525"/>
            <a:ext cx="4953000" cy="1409700"/>
          </a:xfrm>
          <a:prstGeom prst="rect"/>
        </p:spPr>
        <p:txBody>
          <a:bodyPr wrap="none" lIns="0" tIns="0" rIns="0" bIns="0"/>
          <a:p>
            <a:pPr>
              <a:lnSpc>
                <a:spcPct val="195000"/>
              </a:lnSpc>
            </a:pPr>
            <a:r>
              <a:rPr lang="zh-CN" sz="1575">
                <a:solidFill>
                  <a:srgbClr val="3D2B22"/>
                </a:solidFill>
                <a:latin typeface="Tencent Sans"/>
                <a:ea typeface="Tencent Sans"/>
              </a:rPr>
              <a:t>No phone chats</a:t>
            </a:r>
            <a:endParaRPr/>
          </a:p>
          <a:p>
            <a:pPr>
              <a:lnSpc>
                <a:spcPct val="195000"/>
              </a:lnSpc>
            </a:pPr>
            <a:r>
              <a:rPr lang="zh-CN" sz="1575">
                <a:solidFill>
                  <a:srgbClr val="3D2B22"/>
                </a:solidFill>
                <a:latin typeface="Tencent Sans"/>
                <a:ea typeface="Tencent Sans"/>
              </a:rPr>
              <a:t>No short videos</a:t>
            </a:r>
            <a:endParaRPr/>
          </a:p>
          <a:p>
            <a:pPr>
              <a:lnSpc>
                <a:spcPct val="195000"/>
              </a:lnSpc>
            </a:pPr>
            <a:r>
              <a:rPr lang="zh-CN" sz="1575">
                <a:solidFill>
                  <a:srgbClr val="3D2B22"/>
                </a:solidFill>
                <a:latin typeface="Tencent Sans"/>
                <a:ea typeface="Tencent Sans"/>
              </a:rPr>
              <a:t>No message alerts</a:t>
            </a:r>
            <a:endParaRPr/>
          </a:p>
        </p:txBody>
      </p:sp>
      <p:sp>
        <p:nvSpPr>
          <p:cNvPr id="199" name="" descr="{&quot;isTemplate&quot;:true,&quot;type&quot;:&quot;text&quot;}"/>
          <p:cNvSpPr txBox="1"/>
          <p:nvPr/>
        </p:nvSpPr>
        <p:spPr>
          <a:xfrm rot="0" flipH="0" flipV="0">
            <a:off x="666750" y="4943475"/>
            <a:ext cx="4953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9A7B55"/>
                </a:solidFill>
                <a:latin typeface="Georgia"/>
                <a:ea typeface="Georgia"/>
              </a:rPr>
              <a:t>放下手机，回到桌边。</a:t>
            </a:r>
            <a:endParaRPr/>
          </a:p>
        </p:txBody>
      </p:sp>
      <p:sp>
        <p:nvSpPr>
          <p:cNvPr id="200" name=""/>
          <p:cNvSpPr/>
          <p:nvPr/>
        </p:nvSpPr>
        <p:spPr>
          <a:xfrm rot="0" flipH="0" flipV="0">
            <a:off x="5848350" y="3143250"/>
            <a:ext cx="9525" cy="1809750"/>
          </a:xfrm>
          <a:prstGeom prst="rect">
            <a:avLst/>
          </a:prstGeom>
          <a:solidFill>
            <a:srgbClr val="EADFCB"/>
          </a:solidFill>
          <a:ln/>
        </p:spPr>
        <p:txBody>
          <a:bodyPr/>
          <a:p>
            <a:pPr/>
            <a:endParaRPr/>
          </a:p>
        </p:txBody>
      </p:sp>
      <p:sp>
        <p:nvSpPr>
          <p:cNvPr id="201" name="" descr="{&quot;isTemplate&quot;:true,&quot;type&quot;:&quot;text&quot;}"/>
          <p:cNvSpPr txBox="1"/>
          <p:nvPr/>
        </p:nvSpPr>
        <p:spPr>
          <a:xfrm rot="0" flipH="0" flipV="0">
            <a:off x="6315075" y="3143250"/>
            <a:ext cx="52101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75">
                <a:solidFill>
                  <a:srgbClr val="C42819"/>
                </a:solidFill>
                <a:latin typeface="Arial"/>
                <a:ea typeface="Arial"/>
              </a:rPr>
              <a:t>What we do</a:t>
            </a:r>
            <a:endParaRPr/>
          </a:p>
        </p:txBody>
      </p:sp>
      <p:sp>
        <p:nvSpPr>
          <p:cNvPr id="202" name="" descr="{&quot;isTemplate&quot;:true,&quot;type&quot;:&quot;text&quot;}"/>
          <p:cNvSpPr txBox="1"/>
          <p:nvPr/>
        </p:nvSpPr>
        <p:spPr>
          <a:xfrm rot="0" flipH="0" flipV="0">
            <a:off x="6315075" y="3438525"/>
            <a:ext cx="5210175" cy="10668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2250" b="1">
                <a:solidFill>
                  <a:srgbClr val="8F1A10"/>
                </a:solidFill>
                <a:latin typeface="STKaiti"/>
                <a:ea typeface="STKaiti"/>
              </a:rPr>
              <a:t>Sit together, eat together,</a:t>
            </a:r>
            <a:endParaRPr/>
          </a:p>
          <a:p>
            <a:pPr>
              <a:lnSpc>
                <a:spcPct val="155000"/>
              </a:lnSpc>
            </a:pPr>
            <a:r>
              <a:rPr lang="zh-CN" sz="2250" b="1">
                <a:solidFill>
                  <a:srgbClr val="8F1A10"/>
                </a:solidFill>
                <a:latin typeface="STKaiti"/>
                <a:ea typeface="STKaiti"/>
              </a:rPr>
              <a:t>laugh together.</a:t>
            </a:r>
            <a:endParaRPr/>
          </a:p>
        </p:txBody>
      </p:sp>
      <p:sp>
        <p:nvSpPr>
          <p:cNvPr id="203" name="" descr="{&quot;isTemplate&quot;:true,&quot;type&quot;:&quot;text&quot;}"/>
          <p:cNvSpPr txBox="1"/>
          <p:nvPr/>
        </p:nvSpPr>
        <p:spPr>
          <a:xfrm rot="0" flipH="0" flipV="0">
            <a:off x="6315075" y="4600575"/>
            <a:ext cx="5210175" cy="2857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1200">
                <a:solidFill>
                  <a:srgbClr val="9A7B55"/>
                </a:solidFill>
                <a:latin typeface="Georgia"/>
                <a:ea typeface="Georgia"/>
              </a:rPr>
              <a:t>坐在一起，吃在一起，笑在一起。</a:t>
            </a:r>
            <a:endParaRPr/>
          </a:p>
        </p:txBody>
      </p:sp>
      <p:sp>
        <p:nvSpPr>
          <p:cNvPr id="204" name=""/>
          <p:cNvSpPr/>
          <p:nvPr/>
        </p:nvSpPr>
        <p:spPr>
          <a:xfrm rot="0" flipH="0" flipV="0">
            <a:off x="666750" y="5324475"/>
            <a:ext cx="733425" cy="285750"/>
          </a:xfrm>
          <a:prstGeom prst="roundRect">
            <a:avLst>
              <a:gd name="adj" fmla="val 53333"/>
            </a:avLst>
          </a:prstGeom>
          <a:ln w="12700">
            <a:solidFill>
              <a:srgbClr val="E19825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205" name="" descr="{&quot;isTemplate&quot;:true,&quot;type&quot;:&quot;text&quot;}"/>
          <p:cNvSpPr txBox="1"/>
          <p:nvPr/>
        </p:nvSpPr>
        <p:spPr>
          <a:xfrm rot="0" flipH="0" flipV="0">
            <a:off x="819150" y="5381625"/>
            <a:ext cx="4286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C42819"/>
                </a:solidFill>
                <a:latin typeface="STSong"/>
                <a:ea typeface="STSong"/>
              </a:rPr>
              <a:t>New Year’s Eve</a:t>
            </a:r>
            <a:endParaRPr/>
          </a:p>
        </p:txBody>
      </p:sp>
      <p:sp>
        <p:nvSpPr>
          <p:cNvPr id="206" name=""/>
          <p:cNvSpPr/>
          <p:nvPr/>
        </p:nvSpPr>
        <p:spPr>
          <a:xfrm rot="0" flipH="0" flipV="0">
            <a:off x="1514475" y="5324475"/>
            <a:ext cx="733425" cy="285750"/>
          </a:xfrm>
          <a:prstGeom prst="roundRect">
            <a:avLst>
              <a:gd name="adj" fmla="val 53333"/>
            </a:avLst>
          </a:prstGeom>
          <a:ln w="12700">
            <a:solidFill>
              <a:srgbClr val="E19825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207" name="" descr="{&quot;isTemplate&quot;:true,&quot;type&quot;:&quot;text&quot;}"/>
          <p:cNvSpPr txBox="1"/>
          <p:nvPr/>
        </p:nvSpPr>
        <p:spPr>
          <a:xfrm rot="0" flipH="0" flipV="0">
            <a:off x="1666875" y="5381625"/>
            <a:ext cx="4286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C42819"/>
                </a:solidFill>
                <a:latin typeface="STSong"/>
                <a:ea typeface="STSong"/>
              </a:rPr>
              <a:t>Reunion dinner</a:t>
            </a:r>
            <a:endParaRPr/>
          </a:p>
        </p:txBody>
      </p:sp>
      <p:sp>
        <p:nvSpPr>
          <p:cNvPr id="208" name=""/>
          <p:cNvSpPr/>
          <p:nvPr/>
        </p:nvSpPr>
        <p:spPr>
          <a:xfrm rot="0" flipH="0" flipV="0">
            <a:off x="2362200" y="5324475"/>
            <a:ext cx="590550" cy="285750"/>
          </a:xfrm>
          <a:prstGeom prst="roundRect">
            <a:avLst>
              <a:gd name="adj" fmla="val 53333"/>
            </a:avLst>
          </a:prstGeom>
          <a:ln w="12700">
            <a:solidFill>
              <a:srgbClr val="E19825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209" name="" descr="{&quot;isTemplate&quot;:true,&quot;type&quot;:&quot;text&quot;}"/>
          <p:cNvSpPr txBox="1"/>
          <p:nvPr/>
        </p:nvSpPr>
        <p:spPr>
          <a:xfrm rot="0" flipH="0" flipV="0">
            <a:off x="2514600" y="5381625"/>
            <a:ext cx="2857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C42819"/>
                </a:solidFill>
                <a:latin typeface="STSong"/>
                <a:ea typeface="STSong"/>
              </a:rPr>
              <a:t>Stay up late</a:t>
            </a:r>
            <a:endParaRPr/>
          </a:p>
        </p:txBody>
      </p:sp>
    </p:spTree>
  </p:cSld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DFBF6"/>
          </a:solidFill>
          <a:ln/>
        </p:spPr>
        <p:txBody>
          <a:bodyPr/>
          <a:p>
            <a:pPr/>
            <a:endParaRPr/>
          </a:p>
        </p:txBody>
      </p:sp>
      <p:sp>
        <p:nvSpPr>
          <p:cNvPr id="212" name=""/>
          <p:cNvSpPr/>
          <p:nvPr/>
        </p:nvSpPr>
        <p:spPr>
          <a:xfrm rot="0" flipH="0" flipV="0">
            <a:off x="0" y="638175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213" name=""/>
          <p:cNvSpPr/>
          <p:nvPr/>
        </p:nvSpPr>
        <p:spPr>
          <a:xfrm rot="0" flipH="0" flipV="0">
            <a:off x="6457950" y="638175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>
            <a:pPr/>
            <a:endParaRPr/>
          </a:p>
        </p:txBody>
      </p:sp>
      <p:sp>
        <p:nvSpPr>
          <p:cNvPr id="214" name=""/>
          <p:cNvSpPr/>
          <p:nvPr/>
        </p:nvSpPr>
        <p:spPr>
          <a:xfrm rot="0" flipH="0" flipV="0">
            <a:off x="9629775" y="6381750"/>
            <a:ext cx="2562225" cy="85725"/>
          </a:xfrm>
          <a:prstGeom prst="rect">
            <a:avLst/>
          </a:prstGeom>
          <a:solidFill>
            <a:srgbClr val="F2C879"/>
          </a:solidFill>
          <a:ln/>
        </p:spPr>
        <p:txBody>
          <a:bodyPr/>
          <a:p>
            <a:pPr/>
            <a:endParaRPr/>
          </a:p>
        </p:txBody>
      </p:sp>
      <p:sp>
        <p:nvSpPr>
          <p:cNvPr id="215" name="" descr="{&quot;isTemplate&quot;:true,&quot;type&quot;:&quot;text&quot;}"/>
          <p:cNvSpPr txBox="1"/>
          <p:nvPr/>
        </p:nvSpPr>
        <p:spPr>
          <a:xfrm rot="0" flipH="0" flipV="0">
            <a:off x="666750" y="6572250"/>
            <a:ext cx="14859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7B55"/>
                </a:solidFill>
                <a:latin typeface="Arial"/>
                <a:ea typeface="Arial"/>
              </a:rPr>
              <a:t>Why We Keep Chinese Traditions</a:t>
            </a:r>
            <a:endParaRPr/>
          </a:p>
        </p:txBody>
      </p:sp>
      <p:sp>
        <p:nvSpPr>
          <p:cNvPr id="216" name="" descr="{&quot;isTemplate&quot;:true,&quot;type&quot;:&quot;text&quot;}"/>
          <p:cNvSpPr txBox="1"/>
          <p:nvPr/>
        </p:nvSpPr>
        <p:spPr>
          <a:xfrm rot="0" flipH="0" flipV="0">
            <a:off x="11144250" y="657225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Arial"/>
                <a:ea typeface="Arial"/>
              </a:rPr>
              <a:t>07 / 13</a:t>
            </a:r>
            <a:endParaRPr/>
          </a:p>
        </p:txBody>
      </p:sp>
      <p:sp>
        <p:nvSpPr>
          <p:cNvPr id="217" name="" descr="{&quot;isTemplate&quot;:true,&quot;type&quot;:&quot;text&quot;}"/>
          <p:cNvSpPr txBox="1"/>
          <p:nvPr/>
        </p:nvSpPr>
        <p:spPr>
          <a:xfrm rot="0" flipH="0" flipV="0">
            <a:off x="5657850" y="1352550"/>
            <a:ext cx="5867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150">
                <a:solidFill>
                  <a:srgbClr val="C42819"/>
                </a:solidFill>
                <a:latin typeface="Georgia"/>
                <a:ea typeface="Georgia"/>
              </a:rPr>
              <a:t>HAND TO HAND</a:t>
            </a:r>
            <a:endParaRPr/>
          </a:p>
        </p:txBody>
      </p:sp>
      <p:sp>
        <p:nvSpPr>
          <p:cNvPr id="218" name="" descr="{&quot;isTemplate&quot;:true,&quot;type&quot;:&quot;text&quot;}"/>
          <p:cNvSpPr txBox="1"/>
          <p:nvPr/>
        </p:nvSpPr>
        <p:spPr>
          <a:xfrm rot="0" flipH="0" flipV="0">
            <a:off x="5657850" y="1647825"/>
            <a:ext cx="5867400" cy="1057275"/>
          </a:xfrm>
          <a:prstGeom prst="rect"/>
        </p:spPr>
        <p:txBody>
          <a:bodyPr wrap="none" lIns="0" tIns="0" rIns="0" bIns="0"/>
          <a:p>
            <a:pPr>
              <a:lnSpc>
                <a:spcPct val="136000"/>
              </a:lnSpc>
            </a:pPr>
            <a:r>
              <a:rPr lang="zh-CN" sz="2550" b="1">
                <a:solidFill>
                  <a:srgbClr val="8F1A10"/>
                </a:solidFill>
                <a:latin typeface="STSong"/>
                <a:ea typeface="STSong"/>
              </a:rPr>
              <a:t>While we make dumplings together,</a:t>
            </a:r>
            <a:endParaRPr/>
          </a:p>
          <a:p>
            <a:pPr>
              <a:lnSpc>
                <a:spcPct val="136000"/>
              </a:lnSpc>
            </a:pPr>
            <a:r>
              <a:rPr lang="zh-CN" sz="2550" b="1">
                <a:solidFill>
                  <a:srgbClr val="8F1A10"/>
                </a:solidFill>
                <a:latin typeface="STSong"/>
                <a:ea typeface="STSong"/>
              </a:rPr>
              <a:t>stories pass down</a:t>
            </a:r>
            <a:endParaRPr/>
          </a:p>
        </p:txBody>
      </p:sp>
      <p:sp>
        <p:nvSpPr>
          <p:cNvPr id="219" name="" descr="{&quot;isTemplate&quot;:true,&quot;type&quot;:&quot;text&quot;}"/>
          <p:cNvSpPr txBox="1"/>
          <p:nvPr/>
        </p:nvSpPr>
        <p:spPr>
          <a:xfrm rot="0" flipH="0" flipV="0">
            <a:off x="5657850" y="2914650"/>
            <a:ext cx="5867400" cy="857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8000"/>
              </a:lnSpc>
            </a:pPr>
            <a:r>
              <a:rPr lang="zh-CN" sz="1575">
                <a:solidFill>
                  <a:srgbClr val="241A16"/>
                </a:solidFill>
                <a:latin typeface="Tencent Sans"/>
                <a:ea typeface="Tencent Sans"/>
              </a:rPr>
              <a:t>The old teach the young how to fold each pleat. Hands are learning, stories are being told, laughter spreads around the table.</a:t>
            </a:r>
            <a:endParaRPr/>
          </a:p>
        </p:txBody>
      </p:sp>
      <p:sp>
        <p:nvSpPr>
          <p:cNvPr id="220" name=""/>
          <p:cNvSpPr/>
          <p:nvPr/>
        </p:nvSpPr>
        <p:spPr>
          <a:xfrm rot="0" flipH="0" flipV="0">
            <a:off x="5695950" y="4019550"/>
            <a:ext cx="5867400" cy="1485900"/>
          </a:xfrm>
          <a:prstGeom prst="rect">
            <a:avLst/>
          </a:prstGeom>
          <a:solidFill>
            <a:srgbClr val="F6EFE2"/>
          </a:solidFill>
          <a:ln/>
        </p:spPr>
        <p:txBody>
          <a:bodyPr/>
          <a:p>
            <a:pPr/>
            <a:endParaRPr/>
          </a:p>
        </p:txBody>
      </p:sp>
      <p:sp>
        <p:nvSpPr>
          <p:cNvPr id="221" name=""/>
          <p:cNvSpPr/>
          <p:nvPr/>
        </p:nvSpPr>
        <p:spPr>
          <a:xfrm rot="0" flipH="0" flipV="0">
            <a:off x="5657850" y="4019550"/>
            <a:ext cx="5905500" cy="1485900"/>
          </a:xfrm>
          <a:custGeom>
            <a:pathLst>
              <a:path w="620" h="156">
                <a:moveTo>
                  <a:pt x="0" y="0"/>
                </a:moveTo>
                <a:lnTo>
                  <a:pt x="4" y="0"/>
                </a:lnTo>
                <a:lnTo>
                  <a:pt x="4" y="156"/>
                </a:lnTo>
                <a:lnTo>
                  <a:pt x="0" y="156"/>
                </a:ln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222" name="" descr="{&quot;isTemplate&quot;:true,&quot;type&quot;:&quot;text&quot;}"/>
          <p:cNvSpPr txBox="1"/>
          <p:nvPr/>
        </p:nvSpPr>
        <p:spPr>
          <a:xfrm rot="0" flipH="0" flipV="0">
            <a:off x="5905500" y="4171950"/>
            <a:ext cx="5619750" cy="8477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725" b="1">
                <a:solidFill>
                  <a:srgbClr val="8F1A10"/>
                </a:solidFill>
                <a:latin typeface="STKaiti"/>
                <a:ea typeface="STKaiti"/>
              </a:rPr>
              <a:t>Passed down from generation to generation —</a:t>
            </a:r>
            <a:endParaRPr/>
          </a:p>
          <a:p>
            <a:pPr>
              <a:lnSpc>
                <a:spcPct val="160000"/>
              </a:lnSpc>
            </a:pPr>
            <a:r>
              <a:rPr lang="zh-CN" sz="1725" b="1">
                <a:solidFill>
                  <a:srgbClr val="8F1A10"/>
                </a:solidFill>
                <a:latin typeface="STKaiti"/>
                <a:ea typeface="STKaiti"/>
              </a:rPr>
              <a:t>not on paper, but at the table.</a:t>
            </a:r>
            <a:endParaRPr/>
          </a:p>
        </p:txBody>
      </p:sp>
      <p:sp>
        <p:nvSpPr>
          <p:cNvPr id="223" name="" descr="{&quot;isTemplate&quot;:true,&quot;type&quot;:&quot;text&quot;}"/>
          <p:cNvSpPr txBox="1"/>
          <p:nvPr/>
        </p:nvSpPr>
        <p:spPr>
          <a:xfrm rot="0" flipH="0" flipV="0">
            <a:off x="5905500" y="5095875"/>
            <a:ext cx="5619750" cy="2571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050">
                <a:solidFill>
                  <a:srgbClr val="9A7B55"/>
                </a:solidFill>
                <a:latin typeface="Georgia"/>
                <a:ea typeface="Georgia"/>
              </a:rPr>
              <a:t>一代传一代，就在手上、在饭桌上。</a:t>
            </a:r>
            <a:endParaRPr/>
          </a:p>
        </p:txBody>
      </p:sp>
      <p:pic>
        <p:nvPicPr>
          <p:cNvPr id="224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666750" y="571500"/>
            <a:ext cx="4572000" cy="5715000"/>
          </a:xfrm>
          <a:prstGeom prst="rect">
            <a:avLst/>
          </a:prstGeom>
          <a:ln/>
        </p:spPr>
      </p:pic>
    </p:spTree>
  </p:cSld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DFBF6"/>
          </a:solidFill>
          <a:ln/>
        </p:spPr>
        <p:txBody>
          <a:bodyPr/>
          <a:p>
            <a:pPr/>
            <a:endParaRPr/>
          </a:p>
        </p:txBody>
      </p:sp>
      <p:sp>
        <p:nvSpPr>
          <p:cNvPr id="227" name=""/>
          <p:cNvSpPr/>
          <p:nvPr/>
        </p:nvSpPr>
        <p:spPr>
          <a:xfrm rot="0" flipH="0" flipV="0">
            <a:off x="0" y="638175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228" name=""/>
          <p:cNvSpPr/>
          <p:nvPr/>
        </p:nvSpPr>
        <p:spPr>
          <a:xfrm rot="0" flipH="0" flipV="0">
            <a:off x="6457950" y="638175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>
            <a:pPr/>
            <a:endParaRPr/>
          </a:p>
        </p:txBody>
      </p:sp>
      <p:sp>
        <p:nvSpPr>
          <p:cNvPr id="229" name=""/>
          <p:cNvSpPr/>
          <p:nvPr/>
        </p:nvSpPr>
        <p:spPr>
          <a:xfrm rot="0" flipH="0" flipV="0">
            <a:off x="9629775" y="6381750"/>
            <a:ext cx="2562225" cy="85725"/>
          </a:xfrm>
          <a:prstGeom prst="rect">
            <a:avLst/>
          </a:prstGeom>
          <a:solidFill>
            <a:srgbClr val="F2C879"/>
          </a:solidFill>
          <a:ln/>
        </p:spPr>
        <p:txBody>
          <a:bodyPr/>
          <a:p>
            <a:pPr/>
            <a:endParaRPr/>
          </a:p>
        </p:txBody>
      </p:sp>
      <p:sp>
        <p:nvSpPr>
          <p:cNvPr id="230" name="" descr="{&quot;isTemplate&quot;:true,&quot;type&quot;:&quot;text&quot;}"/>
          <p:cNvSpPr txBox="1"/>
          <p:nvPr/>
        </p:nvSpPr>
        <p:spPr>
          <a:xfrm rot="0" flipH="0" flipV="0">
            <a:off x="666750" y="6572250"/>
            <a:ext cx="14859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7B55"/>
                </a:solidFill>
                <a:latin typeface="Arial"/>
                <a:ea typeface="Arial"/>
              </a:rPr>
              <a:t>Why We Keep Chinese Traditions</a:t>
            </a:r>
            <a:endParaRPr/>
          </a:p>
        </p:txBody>
      </p:sp>
      <p:sp>
        <p:nvSpPr>
          <p:cNvPr id="231" name="" descr="{&quot;isTemplate&quot;:true,&quot;type&quot;:&quot;text&quot;}"/>
          <p:cNvSpPr txBox="1"/>
          <p:nvPr/>
        </p:nvSpPr>
        <p:spPr>
          <a:xfrm rot="0" flipH="0" flipV="0">
            <a:off x="11144250" y="657225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Arial"/>
                <a:ea typeface="Arial"/>
              </a:rPr>
              <a:t>08 / 13</a:t>
            </a:r>
            <a:endParaRPr/>
          </a:p>
        </p:txBody>
      </p:sp>
      <p:sp>
        <p:nvSpPr>
          <p:cNvPr id="232" name=""/>
          <p:cNvSpPr/>
          <p:nvPr/>
        </p:nvSpPr>
        <p:spPr>
          <a:xfrm rot="0" flipH="0" flipV="0">
            <a:off x="666750" y="647700"/>
            <a:ext cx="323850" cy="1905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233" name="" descr="{&quot;isTemplate&quot;:true,&quot;type&quot;:&quot;text&quot;}"/>
          <p:cNvSpPr txBox="1"/>
          <p:nvPr/>
        </p:nvSpPr>
        <p:spPr>
          <a:xfrm rot="0" flipH="0" flipV="0">
            <a:off x="1104900" y="571500"/>
            <a:ext cx="13811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C42819"/>
                </a:solidFill>
                <a:latin typeface="Georgia"/>
                <a:ea typeface="Georgia"/>
              </a:rPr>
              <a:t>REASON 03 / 03</a:t>
            </a:r>
            <a:endParaRPr/>
          </a:p>
        </p:txBody>
      </p:sp>
      <p:sp>
        <p:nvSpPr>
          <p:cNvPr id="234" name="" descr="{&quot;isTemplate&quot;:true,&quot;type&quot;:&quot;text&quot;}"/>
          <p:cNvSpPr txBox="1"/>
          <p:nvPr/>
        </p:nvSpPr>
        <p:spPr>
          <a:xfrm rot="0" flipH="0" flipV="0">
            <a:off x="666750" y="885825"/>
            <a:ext cx="5581650" cy="11906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3000" b="1">
                <a:solidFill>
                  <a:srgbClr val="8F1A10"/>
                </a:solidFill>
                <a:latin typeface="STSong"/>
                <a:ea typeface="STSong"/>
              </a:rPr>
              <a:t>Traditions teach us</a:t>
            </a:r>
            <a:endParaRPr/>
          </a:p>
          <a:p>
            <a:pPr>
              <a:lnSpc>
                <a:spcPct val="130000"/>
              </a:lnSpc>
            </a:pPr>
            <a:r>
              <a:rPr lang="zh-CN" sz="3000" b="1">
                <a:solidFill>
                  <a:srgbClr val="8F1A10"/>
                </a:solidFill>
                <a:latin typeface="STSong"/>
                <a:ea typeface="STSong"/>
              </a:rPr>
              <a:t>to be good people</a:t>
            </a:r>
            <a:endParaRPr/>
          </a:p>
        </p:txBody>
      </p:sp>
      <p:sp>
        <p:nvSpPr>
          <p:cNvPr id="235" name="" descr="{&quot;isTemplate&quot;:true,&quot;type&quot;:&quot;text&quot;}"/>
          <p:cNvSpPr txBox="1"/>
          <p:nvPr/>
        </p:nvSpPr>
        <p:spPr>
          <a:xfrm rot="0" flipH="0" flipV="0">
            <a:off x="666750" y="2171700"/>
            <a:ext cx="55816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>
                <a:solidFill>
                  <a:srgbClr val="9A7B55"/>
                </a:solidFill>
                <a:latin typeface="Georgia"/>
                <a:ea typeface="Georgia"/>
              </a:rPr>
              <a:t>传统教我们做好人</a:t>
            </a:r>
            <a:endParaRPr/>
          </a:p>
        </p:txBody>
      </p:sp>
      <p:sp>
        <p:nvSpPr>
          <p:cNvPr id="236" name=""/>
          <p:cNvSpPr/>
          <p:nvPr/>
        </p:nvSpPr>
        <p:spPr>
          <a:xfrm rot="0" flipH="0" flipV="0">
            <a:off x="666750" y="2524125"/>
            <a:ext cx="5334000" cy="9525"/>
          </a:xfrm>
          <a:prstGeom prst="rect">
            <a:avLst/>
          </a:prstGeom>
          <a:solidFill>
            <a:srgbClr val="EADFCB"/>
          </a:solidFill>
          <a:ln/>
        </p:spPr>
        <p:txBody>
          <a:bodyPr/>
          <a:p>
            <a:pPr/>
            <a:endParaRPr/>
          </a:p>
        </p:txBody>
      </p:sp>
      <p:sp>
        <p:nvSpPr>
          <p:cNvPr id="237" name="" descr="{&quot;isTemplate&quot;:true,&quot;type&quot;:&quot;text&quot;}"/>
          <p:cNvSpPr txBox="1"/>
          <p:nvPr/>
        </p:nvSpPr>
        <p:spPr>
          <a:xfrm rot="0" flipH="0" flipV="0">
            <a:off x="666750" y="2743200"/>
            <a:ext cx="5581650" cy="8191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8000"/>
              </a:lnSpc>
            </a:pPr>
            <a:r>
              <a:rPr lang="zh-CN" sz="1500">
                <a:solidFill>
                  <a:srgbClr val="241A16"/>
                </a:solidFill>
                <a:latin typeface="Tencent Sans"/>
                <a:ea typeface="Tencent Sans"/>
              </a:rPr>
              <a:t>There is always a fish on New Year’s Eve. In Chinese, “fish” (yú) sounds like “surplus” (yú) — having enough.</a:t>
            </a:r>
            <a:endParaRPr/>
          </a:p>
        </p:txBody>
      </p:sp>
      <p:sp>
        <p:nvSpPr>
          <p:cNvPr id="238" name="" descr="{&quot;isTemplate&quot;:true,&quot;type&quot;:&quot;text&quot;}"/>
          <p:cNvSpPr txBox="1"/>
          <p:nvPr/>
        </p:nvSpPr>
        <p:spPr>
          <a:xfrm rot="0" flipH="0" flipV="0">
            <a:off x="666750" y="3695700"/>
            <a:ext cx="5581650" cy="8191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8000"/>
              </a:lnSpc>
            </a:pPr>
            <a:r>
              <a:rPr lang="zh-CN" sz="1500">
                <a:solidFill>
                  <a:srgbClr val="241A16"/>
                </a:solidFill>
                <a:latin typeface="Tencent Sans"/>
                <a:ea typeface="Tencent Sans"/>
              </a:rPr>
              <a:t>The dish teaches us to be grateful for what we already have, instead of always wanting more.</a:t>
            </a:r>
            <a:endParaRPr/>
          </a:p>
        </p:txBody>
      </p:sp>
      <p:sp>
        <p:nvSpPr>
          <p:cNvPr id="239" name=""/>
          <p:cNvSpPr/>
          <p:nvPr/>
        </p:nvSpPr>
        <p:spPr>
          <a:xfrm rot="0" flipH="0" flipV="0">
            <a:off x="666750" y="4724400"/>
            <a:ext cx="914400" cy="590550"/>
          </a:xfrm>
          <a:prstGeom prst="roundRect">
            <a:avLst>
              <a:gd name="adj" fmla="val 6452"/>
            </a:avLst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240" name="" descr="{&quot;isTemplate&quot;:true,&quot;type&quot;:&quot;text&quot;}"/>
          <p:cNvSpPr txBox="1"/>
          <p:nvPr/>
        </p:nvSpPr>
        <p:spPr>
          <a:xfrm rot="0" flipH="0" flipV="0">
            <a:off x="962025" y="4829175"/>
            <a:ext cx="3238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FFE79B"/>
                </a:solidFill>
                <a:latin typeface="STKaiti"/>
                <a:ea typeface="STKaiti"/>
              </a:rPr>
              <a:t>鱼</a:t>
            </a:r>
            <a:endParaRPr/>
          </a:p>
        </p:txBody>
      </p:sp>
      <p:sp>
        <p:nvSpPr>
          <p:cNvPr id="241" name="" descr="{&quot;isTemplate&quot;:true,&quot;type&quot;:&quot;text&quot;}"/>
          <p:cNvSpPr txBox="1"/>
          <p:nvPr/>
        </p:nvSpPr>
        <p:spPr>
          <a:xfrm rot="0" flipH="0" flipV="0">
            <a:off x="1714500" y="4886325"/>
            <a:ext cx="1333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>
                <a:solidFill>
                  <a:srgbClr val="E19825"/>
                </a:solidFill>
                <a:latin typeface="Georgia"/>
                <a:ea typeface="Georgia"/>
              </a:rPr>
              <a:t>=</a:t>
            </a:r>
            <a:endParaRPr/>
          </a:p>
        </p:txBody>
      </p:sp>
      <p:sp>
        <p:nvSpPr>
          <p:cNvPr id="242" name=""/>
          <p:cNvSpPr/>
          <p:nvPr/>
        </p:nvSpPr>
        <p:spPr>
          <a:xfrm rot="0" flipH="0" flipV="0">
            <a:off x="1981200" y="4724400"/>
            <a:ext cx="914400" cy="590550"/>
          </a:xfrm>
          <a:prstGeom prst="roundRect">
            <a:avLst>
              <a:gd name="adj" fmla="val 6452"/>
            </a:avLst>
          </a:prstGeom>
          <a:solidFill>
            <a:srgbClr val="F6EFE2"/>
          </a:solidFill>
          <a:ln w="19050">
            <a:solidFill>
              <a:srgbClr val="E19825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243" name="" descr="{&quot;isTemplate&quot;:true,&quot;type&quot;:&quot;text&quot;}"/>
          <p:cNvSpPr txBox="1"/>
          <p:nvPr/>
        </p:nvSpPr>
        <p:spPr>
          <a:xfrm rot="0" flipH="0" flipV="0">
            <a:off x="2276475" y="4829175"/>
            <a:ext cx="3238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8F1A10"/>
                </a:solidFill>
                <a:latin typeface="STKaiti"/>
                <a:ea typeface="STKaiti"/>
              </a:rPr>
              <a:t>余</a:t>
            </a:r>
            <a:endParaRPr/>
          </a:p>
        </p:txBody>
      </p:sp>
      <p:sp>
        <p:nvSpPr>
          <p:cNvPr id="244" name="" descr="{&quot;isTemplate&quot;:true,&quot;type&quot;:&quot;text&quot;}"/>
          <p:cNvSpPr txBox="1"/>
          <p:nvPr/>
        </p:nvSpPr>
        <p:spPr>
          <a:xfrm rot="0" flipH="0" flipV="0">
            <a:off x="3143250" y="4800600"/>
            <a:ext cx="762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8F1A10"/>
                </a:solidFill>
                <a:latin typeface="STSong"/>
                <a:ea typeface="STSong"/>
              </a:rPr>
              <a:t>Surplus</a:t>
            </a:r>
            <a:endParaRPr/>
          </a:p>
        </p:txBody>
      </p:sp>
      <p:sp>
        <p:nvSpPr>
          <p:cNvPr id="245" name="" descr="{&quot;isTemplate&quot;:true,&quot;type&quot;:&quot;text&quot;}"/>
          <p:cNvSpPr txBox="1"/>
          <p:nvPr/>
        </p:nvSpPr>
        <p:spPr>
          <a:xfrm rot="0" flipH="0" flipV="0">
            <a:off x="3143250" y="5048250"/>
            <a:ext cx="7620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A7B55"/>
                </a:solidFill>
                <a:latin typeface="STSong"/>
                <a:ea typeface="STSong"/>
              </a:rPr>
              <a:t>Contentment</a:t>
            </a:r>
            <a:endParaRPr/>
          </a:p>
        </p:txBody>
      </p:sp>
      <p:pic>
        <p:nvPicPr>
          <p:cNvPr id="246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6810375" y="1190625"/>
            <a:ext cx="4476750" cy="4476750"/>
          </a:xfrm>
          <a:prstGeom prst="rect">
            <a:avLst/>
          </a:prstGeom>
          <a:ln/>
        </p:spPr>
      </p:pic>
    </p:spTree>
  </p:cSld>
  <p:transition spd="med">
    <p:fade/>
  </p:transition>
</p:sld>
</file>

<file path=ppt/slides/slide9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DFBF6"/>
          </a:solidFill>
          <a:ln/>
        </p:spPr>
        <p:txBody>
          <a:bodyPr/>
          <a:p>
            <a:pPr/>
            <a:endParaRPr/>
          </a:p>
        </p:txBody>
      </p:sp>
      <p:sp>
        <p:nvSpPr>
          <p:cNvPr id="249" name=""/>
          <p:cNvSpPr/>
          <p:nvPr/>
        </p:nvSpPr>
        <p:spPr>
          <a:xfrm rot="0" flipH="0" flipV="0">
            <a:off x="0" y="638175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250" name=""/>
          <p:cNvSpPr/>
          <p:nvPr/>
        </p:nvSpPr>
        <p:spPr>
          <a:xfrm rot="0" flipH="0" flipV="0">
            <a:off x="6457950" y="638175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>
            <a:pPr/>
            <a:endParaRPr/>
          </a:p>
        </p:txBody>
      </p:sp>
      <p:sp>
        <p:nvSpPr>
          <p:cNvPr id="251" name=""/>
          <p:cNvSpPr/>
          <p:nvPr/>
        </p:nvSpPr>
        <p:spPr>
          <a:xfrm rot="0" flipH="0" flipV="0">
            <a:off x="9629775" y="6381750"/>
            <a:ext cx="2562225" cy="85725"/>
          </a:xfrm>
          <a:prstGeom prst="rect">
            <a:avLst/>
          </a:prstGeom>
          <a:solidFill>
            <a:srgbClr val="F2C879"/>
          </a:solidFill>
          <a:ln/>
        </p:spPr>
        <p:txBody>
          <a:bodyPr/>
          <a:p>
            <a:pPr/>
            <a:endParaRPr/>
          </a:p>
        </p:txBody>
      </p:sp>
      <p:sp>
        <p:nvSpPr>
          <p:cNvPr id="252" name="" descr="{&quot;isTemplate&quot;:true,&quot;type&quot;:&quot;text&quot;}"/>
          <p:cNvSpPr txBox="1"/>
          <p:nvPr/>
        </p:nvSpPr>
        <p:spPr>
          <a:xfrm rot="0" flipH="0" flipV="0">
            <a:off x="666750" y="6572250"/>
            <a:ext cx="14859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7B55"/>
                </a:solidFill>
                <a:latin typeface="Arial"/>
                <a:ea typeface="Arial"/>
              </a:rPr>
              <a:t>Why We Keep Chinese Traditions</a:t>
            </a:r>
            <a:endParaRPr/>
          </a:p>
        </p:txBody>
      </p:sp>
      <p:sp>
        <p:nvSpPr>
          <p:cNvPr id="253" name="" descr="{&quot;isTemplate&quot;:true,&quot;type&quot;:&quot;text&quot;}"/>
          <p:cNvSpPr txBox="1"/>
          <p:nvPr/>
        </p:nvSpPr>
        <p:spPr>
          <a:xfrm rot="0" flipH="0" flipV="0">
            <a:off x="11144250" y="657225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Arial"/>
                <a:ea typeface="Arial"/>
              </a:rPr>
              <a:t>09 / 13</a:t>
            </a:r>
            <a:endParaRPr/>
          </a:p>
        </p:txBody>
      </p:sp>
      <p:sp>
        <p:nvSpPr>
          <p:cNvPr id="254" name=""/>
          <p:cNvSpPr/>
          <p:nvPr/>
        </p:nvSpPr>
        <p:spPr>
          <a:xfrm rot="0" flipH="0" flipV="0">
            <a:off x="666750" y="647700"/>
            <a:ext cx="323850" cy="1905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255" name="" descr="{&quot;isTemplate&quot;:true,&quot;type&quot;:&quot;text&quot;}"/>
          <p:cNvSpPr txBox="1"/>
          <p:nvPr/>
        </p:nvSpPr>
        <p:spPr>
          <a:xfrm rot="0" flipH="0" flipV="0">
            <a:off x="1104900" y="571500"/>
            <a:ext cx="1943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C42819"/>
                </a:solidFill>
                <a:latin typeface="Georgia"/>
                <a:ea typeface="Georgia"/>
              </a:rPr>
              <a:t>STORIES THAT TEACH</a:t>
            </a:r>
            <a:endParaRPr/>
          </a:p>
        </p:txBody>
      </p:sp>
      <p:sp>
        <p:nvSpPr>
          <p:cNvPr id="256" name="" descr="{&quot;isTemplate&quot;:true,&quot;type&quot;:&quot;text&quot;}"/>
          <p:cNvSpPr txBox="1"/>
          <p:nvPr/>
        </p:nvSpPr>
        <p:spPr>
          <a:xfrm rot="0" flipH="0" flipV="0">
            <a:off x="666750" y="866775"/>
            <a:ext cx="3619500" cy="542925"/>
          </a:xfrm>
          <a:prstGeom prst="rect"/>
        </p:spPr>
        <p:txBody>
          <a:bodyPr wrap="none" lIns="0" tIns="0" rIns="0" bIns="0"/>
          <a:p>
            <a:pPr>
              <a:lnSpc>
                <a:spcPct val="124000"/>
              </a:lnSpc>
            </a:pPr>
            <a:r>
              <a:rPr lang="zh-CN" sz="2850" b="1">
                <a:solidFill>
                  <a:srgbClr val="8F1A10"/>
                </a:solidFill>
                <a:latin typeface="STSong"/>
                <a:ea typeface="STSong"/>
              </a:rPr>
              <a:t>Kind, brave, and respectful</a:t>
            </a:r>
            <a:endParaRPr/>
          </a:p>
        </p:txBody>
      </p:sp>
      <p:sp>
        <p:nvSpPr>
          <p:cNvPr id="257" name="" descr="{&quot;isTemplate&quot;:true,&quot;type&quot;:&quot;text&quot;}"/>
          <p:cNvSpPr txBox="1"/>
          <p:nvPr/>
        </p:nvSpPr>
        <p:spPr>
          <a:xfrm rot="0" flipH="0" flipV="0">
            <a:off x="8486775" y="1162050"/>
            <a:ext cx="3038475" cy="247650"/>
          </a:xfrm>
          <a:prstGeom prst="rect"/>
        </p:spPr>
        <p:txBody>
          <a:bodyPr wrap="none" lIns="0" tIns="0" rIns="0" bIns="42863"/>
          <a:p>
            <a:pPr>
              <a:lnSpc>
                <a:spcPct val="100000"/>
              </a:lnSpc>
            </a:pPr>
            <a:r>
              <a:rPr lang="en-US" sz="1200">
                <a:solidFill>
                  <a:srgbClr val="9A7B55"/>
                </a:solidFill>
                <a:latin typeface="Georgia"/>
                <a:ea typeface="Georgia"/>
              </a:rPr>
              <a:t>善良、勇敢，还有敬老</a:t>
            </a:r>
            <a:endParaRPr/>
          </a:p>
        </p:txBody>
      </p:sp>
      <p:sp>
        <p:nvSpPr>
          <p:cNvPr id="258" name=""/>
          <p:cNvSpPr/>
          <p:nvPr/>
        </p:nvSpPr>
        <p:spPr>
          <a:xfrm rot="0" flipH="0" flipV="0">
            <a:off x="666750" y="1562100"/>
            <a:ext cx="10858500" cy="9525"/>
          </a:xfrm>
          <a:prstGeom prst="rect">
            <a:avLst/>
          </a:prstGeom>
          <a:solidFill>
            <a:srgbClr val="EADFCB"/>
          </a:solidFill>
          <a:ln/>
        </p:spPr>
        <p:txBody>
          <a:bodyPr/>
          <a:p>
            <a:pPr/>
            <a:endParaRPr/>
          </a:p>
        </p:txBody>
      </p:sp>
      <p:sp>
        <p:nvSpPr>
          <p:cNvPr id="259" name=""/>
          <p:cNvSpPr/>
          <p:nvPr/>
        </p:nvSpPr>
        <p:spPr>
          <a:xfrm rot="0" flipH="0" flipV="0">
            <a:off x="666750" y="1800225"/>
            <a:ext cx="10858500" cy="1028700"/>
          </a:xfrm>
          <a:custGeom>
            <a:pathLst>
              <a:path w="1140" h="108">
                <a:moveTo>
                  <a:pt x="0" y="107"/>
                </a:moveTo>
                <a:lnTo>
                  <a:pt x="1140" y="107"/>
                </a:lnTo>
                <a:lnTo>
                  <a:pt x="1140" y="108"/>
                </a:lnTo>
                <a:lnTo>
                  <a:pt x="0" y="108"/>
                </a:lnTo>
                <a:close/>
              </a:path>
            </a:pathLst>
          </a:custGeom>
          <a:solidFill>
            <a:srgbClr val="F1E8D8"/>
          </a:solidFill>
          <a:ln/>
        </p:spPr>
        <p:txBody>
          <a:bodyPr/>
          <a:p>
            <a:pPr/>
            <a:endParaRPr/>
          </a:p>
        </p:txBody>
      </p:sp>
      <p:sp>
        <p:nvSpPr>
          <p:cNvPr id="260" name=""/>
          <p:cNvSpPr/>
          <p:nvPr/>
        </p:nvSpPr>
        <p:spPr>
          <a:xfrm rot="0" flipH="0" flipV="0">
            <a:off x="666750" y="1800225"/>
            <a:ext cx="590550" cy="514350"/>
          </a:xfrm>
          <a:prstGeom prst="roundRect">
            <a:avLst>
              <a:gd name="adj" fmla="val 7407"/>
            </a:avLst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261" name="" descr="{&quot;isTemplate&quot;:true,&quot;type&quot;:&quot;text&quot;}"/>
          <p:cNvSpPr txBox="1"/>
          <p:nvPr/>
        </p:nvSpPr>
        <p:spPr>
          <a:xfrm rot="0" flipH="0" flipV="0">
            <a:off x="819150" y="1905000"/>
            <a:ext cx="2857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FE79B"/>
                </a:solidFill>
                <a:latin typeface="Georgia"/>
                <a:ea typeface="Georgia"/>
              </a:rPr>
              <a:t>01</a:t>
            </a:r>
            <a:endParaRPr/>
          </a:p>
        </p:txBody>
      </p:sp>
      <p:sp>
        <p:nvSpPr>
          <p:cNvPr id="262" name="" descr="{&quot;isTemplate&quot;:true,&quot;type&quot;:&quot;text&quot;}"/>
          <p:cNvSpPr txBox="1"/>
          <p:nvPr/>
        </p:nvSpPr>
        <p:spPr>
          <a:xfrm rot="0" flipH="0" flipV="0">
            <a:off x="1485900" y="1800225"/>
            <a:ext cx="3810000" cy="3905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1950" b="1">
                <a:solidFill>
                  <a:srgbClr val="241A16"/>
                </a:solidFill>
                <a:latin typeface="STSong"/>
                <a:ea typeface="STSong"/>
              </a:rPr>
              <a:t>Ma Liang’s magic brush: use power to help</a:t>
            </a:r>
            <a:endParaRPr/>
          </a:p>
        </p:txBody>
      </p:sp>
      <p:sp>
        <p:nvSpPr>
          <p:cNvPr id="263" name="" descr="{&quot;isTemplate&quot;:true,&quot;type&quot;:&quot;text&quot;}"/>
          <p:cNvSpPr txBox="1"/>
          <p:nvPr/>
        </p:nvSpPr>
        <p:spPr>
          <a:xfrm rot="0" flipH="0" flipV="0">
            <a:off x="1485900" y="2247900"/>
            <a:ext cx="3810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7B55"/>
                </a:solidFill>
                <a:latin typeface="Georgia"/>
                <a:ea typeface="Georgia"/>
              </a:rPr>
              <a:t>马良的神笔</a:t>
            </a:r>
            <a:endParaRPr/>
          </a:p>
        </p:txBody>
      </p:sp>
      <p:sp>
        <p:nvSpPr>
          <p:cNvPr id="264" name="" descr="{&quot;isTemplate&quot;:true,&quot;type&quot;:&quot;text&quot;}"/>
          <p:cNvSpPr txBox="1"/>
          <p:nvPr/>
        </p:nvSpPr>
        <p:spPr>
          <a:xfrm rot="0" flipH="0" flipV="0">
            <a:off x="5295900" y="1800225"/>
            <a:ext cx="6229350" cy="8001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500">
                <a:solidFill>
                  <a:srgbClr val="241A16"/>
                </a:solidFill>
                <a:latin typeface="Tencent Sans"/>
                <a:ea typeface="Tencent Sans"/>
              </a:rPr>
              <a:t>The brush drew for the poor and stood up to the bad. The story teaches us: when you have a gift, use it to help people, never to hurt them.</a:t>
            </a:r>
            <a:endParaRPr/>
          </a:p>
        </p:txBody>
      </p:sp>
      <p:sp>
        <p:nvSpPr>
          <p:cNvPr id="265" name=""/>
          <p:cNvSpPr/>
          <p:nvPr/>
        </p:nvSpPr>
        <p:spPr>
          <a:xfrm rot="0" flipH="0" flipV="0">
            <a:off x="666750" y="3048000"/>
            <a:ext cx="590550" cy="514350"/>
          </a:xfrm>
          <a:prstGeom prst="roundRect">
            <a:avLst>
              <a:gd name="adj" fmla="val 7407"/>
            </a:avLst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266" name="" descr="{&quot;isTemplate&quot;:true,&quot;type&quot;:&quot;text&quot;}"/>
          <p:cNvSpPr txBox="1"/>
          <p:nvPr/>
        </p:nvSpPr>
        <p:spPr>
          <a:xfrm rot="0" flipH="0" flipV="0">
            <a:off x="819150" y="3152775"/>
            <a:ext cx="2857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FE79B"/>
                </a:solidFill>
                <a:latin typeface="Georgia"/>
                <a:ea typeface="Georgia"/>
              </a:rPr>
              <a:t>02</a:t>
            </a:r>
            <a:endParaRPr/>
          </a:p>
        </p:txBody>
      </p:sp>
      <p:sp>
        <p:nvSpPr>
          <p:cNvPr id="267" name="" descr="{&quot;isTemplate&quot;:true,&quot;type&quot;:&quot;text&quot;}"/>
          <p:cNvSpPr txBox="1"/>
          <p:nvPr/>
        </p:nvSpPr>
        <p:spPr>
          <a:xfrm rot="0" flipH="0" flipV="0">
            <a:off x="1485900" y="3048000"/>
            <a:ext cx="3600450" cy="3905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1950" b="1">
                <a:solidFill>
                  <a:srgbClr val="241A16"/>
                </a:solidFill>
                <a:latin typeface="STSong"/>
                <a:ea typeface="STSong"/>
              </a:rPr>
              <a:t>New Year visits: elders stay with family</a:t>
            </a:r>
            <a:endParaRPr/>
          </a:p>
        </p:txBody>
      </p:sp>
      <p:sp>
        <p:nvSpPr>
          <p:cNvPr id="268" name="" descr="{&quot;isTemplate&quot;:true,&quot;type&quot;:&quot;text&quot;}"/>
          <p:cNvSpPr txBox="1"/>
          <p:nvPr/>
        </p:nvSpPr>
        <p:spPr>
          <a:xfrm rot="0" flipH="0" flipV="0">
            <a:off x="1485900" y="3495675"/>
            <a:ext cx="36004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7B55"/>
                </a:solidFill>
                <a:latin typeface="Georgia"/>
                <a:ea typeface="Georgia"/>
              </a:rPr>
              <a:t>拜年 · 长辈与家人</a:t>
            </a:r>
            <a:endParaRPr/>
          </a:p>
        </p:txBody>
      </p:sp>
      <p:sp>
        <p:nvSpPr>
          <p:cNvPr id="269" name="" descr="{&quot;isTemplate&quot;:true,&quot;type&quot;:&quot;text&quot;}"/>
          <p:cNvSpPr txBox="1"/>
          <p:nvPr/>
        </p:nvSpPr>
        <p:spPr>
          <a:xfrm rot="0" flipH="0" flipV="0">
            <a:off x="1485900" y="3790950"/>
            <a:ext cx="3600450" cy="12001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500">
                <a:solidFill>
                  <a:srgbClr val="241A16"/>
                </a:solidFill>
                <a:latin typeface="Tencent Sans"/>
                <a:ea typeface="Tencent Sans"/>
              </a:rPr>
              <a:t>A simple “Happy New Year” teaches respect. Here, elders are not sent away — they stay with the family, and that is something to be proud of.</a:t>
            </a:r>
            <a:endParaRPr/>
          </a:p>
        </p:txBody>
      </p:sp>
      <p:pic>
        <p:nvPicPr>
          <p:cNvPr id="27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505575" y="3476625"/>
            <a:ext cx="3810000" cy="2381250"/>
          </a:xfrm>
          <a:prstGeom prst="rect">
            <a:avLst/>
          </a:prstGeom>
          <a:ln/>
        </p:spPr>
      </p:pic>
    </p:spTree>
  </p:cSld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>
  <p:cSld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DFBF6"/>
          </a:solidFill>
          <a:ln/>
        </p:spPr>
        <p:txBody>
          <a:bodyPr/>
          <a:p>
            <a:pPr/>
            <a:endParaRPr/>
          </a:p>
        </p:txBody>
      </p:sp>
      <p:sp>
        <p:nvSpPr>
          <p:cNvPr id="21" name=""/>
          <p:cNvSpPr/>
          <p:nvPr/>
        </p:nvSpPr>
        <p:spPr>
          <a:xfrm rot="0" flipH="0" flipV="0">
            <a:off x="0" y="638175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22" name=""/>
          <p:cNvSpPr/>
          <p:nvPr/>
        </p:nvSpPr>
        <p:spPr>
          <a:xfrm rot="0" flipH="0" flipV="0">
            <a:off x="6457950" y="638175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>
            <a:pPr/>
            <a:endParaRPr/>
          </a:p>
        </p:txBody>
      </p:sp>
      <p:sp>
        <p:nvSpPr>
          <p:cNvPr id="23" name=""/>
          <p:cNvSpPr/>
          <p:nvPr/>
        </p:nvSpPr>
        <p:spPr>
          <a:xfrm rot="0" flipH="0" flipV="0">
            <a:off x="9629775" y="6381750"/>
            <a:ext cx="2562225" cy="85725"/>
          </a:xfrm>
          <a:prstGeom prst="rect">
            <a:avLst/>
          </a:prstGeom>
          <a:solidFill>
            <a:srgbClr val="F2C879"/>
          </a:solidFill>
          <a:ln/>
        </p:spPr>
        <p:txBody>
          <a:bodyPr/>
          <a:p>
            <a:pPr/>
            <a:endParaRPr/>
          </a:p>
        </p:txBody>
      </p:sp>
      <p:sp>
        <p:nvSpPr>
          <p:cNvPr id="24" name="" descr="{&quot;isTemplate&quot;:true,&quot;type&quot;:&quot;text&quot;}"/>
          <p:cNvSpPr txBox="1"/>
          <p:nvPr/>
        </p:nvSpPr>
        <p:spPr>
          <a:xfrm rot="0" flipH="0" flipV="0">
            <a:off x="666750" y="6572250"/>
            <a:ext cx="14859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7B55"/>
                </a:solidFill>
                <a:latin typeface="Arial"/>
                <a:ea typeface="Arial"/>
              </a:rPr>
              <a:t>Why We Keep Chinese Traditions</a:t>
            </a:r>
            <a:endParaRPr/>
          </a:p>
        </p:txBody>
      </p:sp>
      <p:sp>
        <p:nvSpPr>
          <p:cNvPr id="25" name="" descr="{&quot;isTemplate&quot;:true,&quot;type&quot;:&quot;text&quot;}"/>
          <p:cNvSpPr txBox="1"/>
          <p:nvPr/>
        </p:nvSpPr>
        <p:spPr>
          <a:xfrm rot="0" flipH="0" flipV="0">
            <a:off x="11144250" y="657225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Arial"/>
                <a:ea typeface="Arial"/>
              </a:rPr>
              <a:t>10 / 13</a:t>
            </a:r>
            <a:endParaRPr/>
          </a:p>
        </p:txBody>
      </p:sp>
      <p:sp>
        <p:nvSpPr>
          <p:cNvPr id="26" name=""/>
          <p:cNvSpPr/>
          <p:nvPr/>
        </p:nvSpPr>
        <p:spPr>
          <a:xfrm rot="0" flipH="0" flipV="0">
            <a:off x="666750" y="647700"/>
            <a:ext cx="323850" cy="1905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1104900" y="571500"/>
            <a:ext cx="2590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C42819"/>
                </a:solidFill>
                <a:latin typeface="Georgia"/>
                <a:ea typeface="Georgia"/>
              </a:rPr>
              <a:t>IS TRADITION OUT OF DATE?</a:t>
            </a:r>
            <a:endParaRPr/>
          </a:p>
        </p:txBody>
      </p:sp>
      <p:sp>
        <p:nvSpPr>
          <p:cNvPr id="28" name="" descr="{&quot;isTemplate&quot;:true,&quot;type&quot;:&quot;text&quot;}"/>
          <p:cNvSpPr txBox="1"/>
          <p:nvPr/>
        </p:nvSpPr>
        <p:spPr>
          <a:xfrm rot="0" flipH="0" flipV="0">
            <a:off x="666750" y="866775"/>
            <a:ext cx="4343400" cy="542925"/>
          </a:xfrm>
          <a:prstGeom prst="rect"/>
        </p:spPr>
        <p:txBody>
          <a:bodyPr wrap="none" lIns="0" tIns="0" rIns="0" bIns="0"/>
          <a:p>
            <a:pPr>
              <a:lnSpc>
                <a:spcPct val="124000"/>
              </a:lnSpc>
            </a:pPr>
            <a:r>
              <a:rPr lang="zh-CN" sz="2850" b="1">
                <a:solidFill>
                  <a:srgbClr val="8F1A10"/>
                </a:solidFill>
                <a:latin typeface="STSong"/>
                <a:ea typeface="STSong"/>
              </a:rPr>
              <a:t>Traditions aren’t old —</a:t>
            </a:r>
            <a:endParaRPr/>
          </a:p>
        </p:txBody>
      </p:sp>
      <p:sp>
        <p:nvSpPr>
          <p:cNvPr id="29" name="" descr="{&quot;isTemplate&quot;:true,&quot;type&quot;:&quot;text&quot;}"/>
          <p:cNvSpPr txBox="1"/>
          <p:nvPr/>
        </p:nvSpPr>
        <p:spPr>
          <a:xfrm rot="0" flipH="0" flipV="0">
            <a:off x="8515350" y="1162050"/>
            <a:ext cx="3009900" cy="247650"/>
          </a:xfrm>
          <a:prstGeom prst="rect"/>
        </p:spPr>
        <p:txBody>
          <a:bodyPr wrap="none" lIns="0" tIns="0" rIns="0" bIns="42863"/>
          <a:p>
            <a:pPr>
              <a:lnSpc>
                <a:spcPct val="100000"/>
              </a:lnSpc>
            </a:pPr>
            <a:r>
              <a:rPr lang="en-US" sz="1200">
                <a:solidFill>
                  <a:srgbClr val="9A7B55"/>
                </a:solidFill>
                <a:latin typeface="Georgia"/>
                <a:ea typeface="Georgia"/>
              </a:rPr>
              <a:t>传统不是老了，是还在长</a:t>
            </a:r>
            <a:endParaRPr/>
          </a:p>
        </p:txBody>
      </p:sp>
      <p:sp>
        <p:nvSpPr>
          <p:cNvPr id="30" name=""/>
          <p:cNvSpPr/>
          <p:nvPr/>
        </p:nvSpPr>
        <p:spPr>
          <a:xfrm rot="0" flipH="0" flipV="0">
            <a:off x="666750" y="1562100"/>
            <a:ext cx="10858500" cy="9525"/>
          </a:xfrm>
          <a:prstGeom prst="rect">
            <a:avLst/>
          </a:prstGeom>
          <a:solidFill>
            <a:srgbClr val="EADFCB"/>
          </a:solidFill>
          <a:ln/>
        </p:spPr>
        <p:txBody>
          <a:bodyPr/>
          <a:p>
            <a:pPr/>
            <a:endParaRPr/>
          </a:p>
        </p:txBody>
      </p:sp>
      <p:sp>
        <p:nvSpPr>
          <p:cNvPr id="31" name="" descr="{&quot;isTemplate&quot;:true,&quot;type&quot;:&quot;text&quot;}"/>
          <p:cNvSpPr txBox="1"/>
          <p:nvPr/>
        </p:nvSpPr>
        <p:spPr>
          <a:xfrm rot="0" flipH="0" flipV="0">
            <a:off x="666750" y="1857375"/>
            <a:ext cx="44196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75">
                <a:solidFill>
                  <a:srgbClr val="9A7B55"/>
                </a:solidFill>
                <a:latin typeface="Arial"/>
                <a:ea typeface="Arial"/>
              </a:rPr>
              <a:t>Some people say</a:t>
            </a:r>
            <a:endParaRPr/>
          </a:p>
        </p:txBody>
      </p:sp>
      <p:sp>
        <p:nvSpPr>
          <p:cNvPr id="32" name=""/>
          <p:cNvSpPr/>
          <p:nvPr/>
        </p:nvSpPr>
        <p:spPr>
          <a:xfrm rot="0" flipH="0" flipV="0">
            <a:off x="666750" y="2133600"/>
            <a:ext cx="4448175" cy="790575"/>
          </a:xfrm>
          <a:custGeom>
            <a:pathLst>
              <a:path w="467" h="83">
                <a:moveTo>
                  <a:pt x="0" y="0"/>
                </a:moveTo>
                <a:lnTo>
                  <a:pt x="3" y="0"/>
                </a:lnTo>
                <a:lnTo>
                  <a:pt x="3" y="83"/>
                </a:lnTo>
                <a:lnTo>
                  <a:pt x="0" y="83"/>
                </a:lnTo>
                <a:close/>
              </a:path>
            </a:pathLst>
          </a:custGeom>
          <a:solidFill>
            <a:srgbClr val="EADFCB"/>
          </a:solidFill>
          <a:ln/>
        </p:spPr>
        <p:txBody>
          <a:bodyPr/>
          <a:p>
            <a:pPr/>
            <a:endParaRPr/>
          </a:p>
        </p:txBody>
      </p:sp>
      <p:sp>
        <p:nvSpPr>
          <p:cNvPr id="33" name="" descr="{&quot;isTemplate&quot;:true,&quot;type&quot;:&quot;text&quot;}"/>
          <p:cNvSpPr txBox="1"/>
          <p:nvPr/>
        </p:nvSpPr>
        <p:spPr>
          <a:xfrm rot="0" flipH="0" flipV="0">
            <a:off x="866775" y="2133600"/>
            <a:ext cx="4219575" cy="7905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2000"/>
              </a:lnSpc>
            </a:pPr>
            <a:r>
              <a:rPr lang="zh-CN" sz="1500">
                <a:solidFill>
                  <a:srgbClr val="6B5546"/>
                </a:solidFill>
                <a:latin typeface="STSong"/>
                <a:ea typeface="STSong"/>
              </a:rPr>
              <a:t>“Traditions are too old for modern life. Young people like new phones, new games, new ways of living.”</a:t>
            </a:r>
            <a:endParaRPr/>
          </a:p>
        </p:txBody>
      </p:sp>
      <p:sp>
        <p:nvSpPr>
          <p:cNvPr id="34" name=""/>
          <p:cNvSpPr/>
          <p:nvPr/>
        </p:nvSpPr>
        <p:spPr>
          <a:xfrm rot="0" flipH="0" flipV="0">
            <a:off x="666750" y="3057525"/>
            <a:ext cx="4457700" cy="676275"/>
          </a:xfrm>
          <a:custGeom>
            <a:pathLst>
              <a:path w="468" h="71">
                <a:moveTo>
                  <a:pt x="0" y="0"/>
                </a:moveTo>
                <a:lnTo>
                  <a:pt x="4" y="0"/>
                </a:lnTo>
                <a:lnTo>
                  <a:pt x="4" y="71"/>
                </a:lnTo>
                <a:lnTo>
                  <a:pt x="0" y="71"/>
                </a:ln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35" name="" descr="{&quot;isTemplate&quot;:true,&quot;type&quot;:&quot;text&quot;}"/>
          <p:cNvSpPr txBox="1"/>
          <p:nvPr/>
        </p:nvSpPr>
        <p:spPr>
          <a:xfrm rot="0" flipH="0" flipV="0">
            <a:off x="895350" y="3152775"/>
            <a:ext cx="41910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8F1A10"/>
                </a:solidFill>
                <a:latin typeface="STKaiti"/>
                <a:ea typeface="STKaiti"/>
              </a:rPr>
              <a:t>I don’t agree.</a:t>
            </a:r>
            <a:endParaRPr/>
          </a:p>
        </p:txBody>
      </p:sp>
      <p:sp>
        <p:nvSpPr>
          <p:cNvPr id="36" name="" descr="{&quot;isTemplate&quot;:true,&quot;type&quot;:&quot;text&quot;}"/>
          <p:cNvSpPr txBox="1"/>
          <p:nvPr/>
        </p:nvSpPr>
        <p:spPr>
          <a:xfrm rot="0" flipH="0" flipV="0">
            <a:off x="895350" y="3476625"/>
            <a:ext cx="4191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A7B55"/>
                </a:solidFill>
                <a:latin typeface="Georgia"/>
                <a:ea typeface="Georgia"/>
              </a:rPr>
              <a:t>我不同意。</a:t>
            </a:r>
            <a:endParaRPr/>
          </a:p>
        </p:txBody>
      </p:sp>
      <p:sp>
        <p:nvSpPr>
          <p:cNvPr id="37" name="" descr="{&quot;isTemplate&quot;:true,&quot;type&quot;:&quot;text&quot;}"/>
          <p:cNvSpPr txBox="1"/>
          <p:nvPr/>
        </p:nvSpPr>
        <p:spPr>
          <a:xfrm rot="0" flipH="0" flipV="0">
            <a:off x="666750" y="3886200"/>
            <a:ext cx="4419600" cy="7620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425">
                <a:solidFill>
                  <a:srgbClr val="241A16"/>
                </a:solidFill>
                <a:latin typeface="Tencent Sans"/>
                <a:ea typeface="Tencent Sans"/>
              </a:rPr>
              <a:t>Keep the old, and add the new at the same time — it is not difficult.</a:t>
            </a:r>
            <a:endParaRPr/>
          </a:p>
        </p:txBody>
      </p:sp>
      <p:sp>
        <p:nvSpPr>
          <p:cNvPr id="38" name=""/>
          <p:cNvSpPr/>
          <p:nvPr/>
        </p:nvSpPr>
        <p:spPr>
          <a:xfrm rot="0" flipH="0" flipV="0">
            <a:off x="5429250" y="1857375"/>
            <a:ext cx="9525" cy="4429125"/>
          </a:xfrm>
          <a:prstGeom prst="rect">
            <a:avLst/>
          </a:prstGeom>
          <a:solidFill>
            <a:srgbClr val="EADFCB"/>
          </a:solidFill>
          <a:ln/>
        </p:spPr>
        <p:txBody>
          <a:bodyPr/>
          <a:p>
            <a:pPr/>
            <a:endParaRPr/>
          </a:p>
        </p:txBody>
      </p:sp>
      <p:sp>
        <p:nvSpPr>
          <p:cNvPr id="39" name="" descr="{&quot;isTemplate&quot;:true,&quot;type&quot;:&quot;text&quot;}"/>
          <p:cNvSpPr txBox="1"/>
          <p:nvPr/>
        </p:nvSpPr>
        <p:spPr>
          <a:xfrm rot="0" flipH="0" flipV="0">
            <a:off x="5819775" y="1857375"/>
            <a:ext cx="5705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75">
                <a:solidFill>
                  <a:srgbClr val="C42819"/>
                </a:solidFill>
                <a:latin typeface="Arial"/>
                <a:ea typeface="Arial"/>
              </a:rPr>
              <a:t>What people do now</a:t>
            </a:r>
            <a:endParaRPr/>
          </a:p>
        </p:txBody>
      </p:sp>
      <p:sp>
        <p:nvSpPr>
          <p:cNvPr id="40" name=""/>
          <p:cNvSpPr/>
          <p:nvPr/>
        </p:nvSpPr>
        <p:spPr>
          <a:xfrm rot="0" flipH="0" flipV="0">
            <a:off x="5819775" y="2190750"/>
            <a:ext cx="5705475" cy="704850"/>
          </a:xfrm>
          <a:custGeom>
            <a:pathLst>
              <a:path w="599" h="74">
                <a:moveTo>
                  <a:pt x="0" y="73"/>
                </a:moveTo>
                <a:lnTo>
                  <a:pt x="599" y="73"/>
                </a:lnTo>
                <a:lnTo>
                  <a:pt x="599" y="74"/>
                </a:lnTo>
                <a:lnTo>
                  <a:pt x="0" y="74"/>
                </a:lnTo>
                <a:close/>
              </a:path>
            </a:pathLst>
          </a:custGeom>
          <a:solidFill>
            <a:srgbClr val="F1E8D8"/>
          </a:solidFill>
          <a:ln/>
        </p:spPr>
        <p:txBody>
          <a:bodyPr/>
          <a:p>
            <a:pPr/>
            <a:endParaRPr/>
          </a:p>
        </p:txBody>
      </p:sp>
      <p:sp>
        <p:nvSpPr>
          <p:cNvPr id="41" name="" descr="{&quot;isTemplate&quot;:true,&quot;type&quot;:&quot;text&quot;}"/>
          <p:cNvSpPr txBox="1"/>
          <p:nvPr/>
        </p:nvSpPr>
        <p:spPr>
          <a:xfrm rot="0" flipH="0" flipV="0">
            <a:off x="5819775" y="2324100"/>
            <a:ext cx="142875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241A16"/>
                </a:solidFill>
                <a:latin typeface="STSong"/>
                <a:ea typeface="STSong"/>
              </a:rPr>
              <a:t>Festival photos</a:t>
            </a:r>
            <a:endParaRPr/>
          </a:p>
        </p:txBody>
      </p:sp>
      <p:sp>
        <p:nvSpPr>
          <p:cNvPr id="42" name="" descr="{&quot;isTemplate&quot;:true,&quot;type&quot;:&quot;text&quot;}"/>
          <p:cNvSpPr txBox="1"/>
          <p:nvPr/>
        </p:nvSpPr>
        <p:spPr>
          <a:xfrm rot="0" flipH="0" flipV="0">
            <a:off x="7248525" y="2190750"/>
            <a:ext cx="4276725" cy="3333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350">
                <a:solidFill>
                  <a:srgbClr val="3D2B22"/>
                </a:solidFill>
                <a:latin typeface="Tencent Sans"/>
                <a:ea typeface="Tencent Sans"/>
              </a:rPr>
              <a:t>Share the reunion dinner on social media</a:t>
            </a:r>
            <a:endParaRPr/>
          </a:p>
        </p:txBody>
      </p:sp>
      <p:sp>
        <p:nvSpPr>
          <p:cNvPr id="43" name="" descr="{&quot;isTemplate&quot;:true,&quot;type&quot;:&quot;text&quot;}"/>
          <p:cNvSpPr txBox="1"/>
          <p:nvPr/>
        </p:nvSpPr>
        <p:spPr>
          <a:xfrm rot="0" flipH="0" flipV="0">
            <a:off x="7248525" y="2552700"/>
            <a:ext cx="4276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Georgia"/>
                <a:ea typeface="Georgia"/>
              </a:rPr>
              <a:t>在社交平台晒年夜饭</a:t>
            </a:r>
            <a:endParaRPr/>
          </a:p>
        </p:txBody>
      </p:sp>
      <p:sp>
        <p:nvSpPr>
          <p:cNvPr id="44" name=""/>
          <p:cNvSpPr/>
          <p:nvPr/>
        </p:nvSpPr>
        <p:spPr>
          <a:xfrm rot="0" flipH="0" flipV="0">
            <a:off x="5819775" y="2886075"/>
            <a:ext cx="5705475" cy="876300"/>
          </a:xfrm>
          <a:custGeom>
            <a:pathLst>
              <a:path w="599" h="92">
                <a:moveTo>
                  <a:pt x="0" y="91"/>
                </a:moveTo>
                <a:lnTo>
                  <a:pt x="599" y="91"/>
                </a:lnTo>
                <a:lnTo>
                  <a:pt x="599" y="92"/>
                </a:lnTo>
                <a:lnTo>
                  <a:pt x="0" y="92"/>
                </a:lnTo>
                <a:close/>
              </a:path>
            </a:pathLst>
          </a:custGeom>
          <a:solidFill>
            <a:srgbClr val="F1E8D8"/>
          </a:solidFill>
          <a:ln/>
        </p:spPr>
        <p:txBody>
          <a:bodyPr/>
          <a:p>
            <a:pPr/>
            <a:endParaRPr/>
          </a:p>
        </p:txBody>
      </p:sp>
      <p:sp>
        <p:nvSpPr>
          <p:cNvPr id="45" name="" descr="{&quot;isTemplate&quot;:true,&quot;type&quot;:&quot;text&quot;}"/>
          <p:cNvSpPr txBox="1"/>
          <p:nvPr/>
        </p:nvSpPr>
        <p:spPr>
          <a:xfrm rot="0" flipH="0" flipV="0">
            <a:off x="5819775" y="3190875"/>
            <a:ext cx="142875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241A16"/>
                </a:solidFill>
                <a:latin typeface="STSong"/>
                <a:ea typeface="STSong"/>
              </a:rPr>
              <a:t>Digital red packets</a:t>
            </a:r>
            <a:endParaRPr/>
          </a:p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7248525" y="3057525"/>
            <a:ext cx="4276725" cy="3333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350">
                <a:solidFill>
                  <a:srgbClr val="3D2B22"/>
                </a:solidFill>
                <a:latin typeface="Tencent Sans"/>
                <a:ea typeface="Tencent Sans"/>
              </a:rPr>
              <a:t>Send blessings across the city, online</a:t>
            </a:r>
            <a:endParaRPr/>
          </a:p>
        </p:txBody>
      </p:sp>
      <p:sp>
        <p:nvSpPr>
          <p:cNvPr id="47" name="" descr="{&quot;isTemplate&quot;:true,&quot;type&quot;:&quot;text&quot;}"/>
          <p:cNvSpPr txBox="1"/>
          <p:nvPr/>
        </p:nvSpPr>
        <p:spPr>
          <a:xfrm rot="0" flipH="0" flipV="0">
            <a:off x="7248525" y="3419475"/>
            <a:ext cx="4276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Georgia"/>
                <a:ea typeface="Georgia"/>
              </a:rPr>
              <a:t>在网上把心意递过去</a:t>
            </a:r>
            <a:endParaRPr/>
          </a:p>
        </p:txBody>
      </p:sp>
      <p:sp>
        <p:nvSpPr>
          <p:cNvPr id="48" name="" descr="{&quot;isTemplate&quot;:true,&quot;type&quot;:&quot;text&quot;}"/>
          <p:cNvSpPr txBox="1"/>
          <p:nvPr/>
        </p:nvSpPr>
        <p:spPr>
          <a:xfrm rot="0" flipH="0" flipV="0">
            <a:off x="5819775" y="4057650"/>
            <a:ext cx="142875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241A16"/>
                </a:solidFill>
                <a:latin typeface="STSong"/>
                <a:ea typeface="STSong"/>
              </a:rPr>
              <a:t>New couplets by design</a:t>
            </a:r>
            <a:endParaRPr/>
          </a:p>
        </p:txBody>
      </p:sp>
      <p:sp>
        <p:nvSpPr>
          <p:cNvPr id="49" name="" descr="{&quot;isTemplate&quot;:true,&quot;type&quot;:&quot;text&quot;}"/>
          <p:cNvSpPr txBox="1"/>
          <p:nvPr/>
        </p:nvSpPr>
        <p:spPr>
          <a:xfrm rot="0" flipH="0" flipV="0">
            <a:off x="7248525" y="3924300"/>
            <a:ext cx="4276725" cy="3333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350">
                <a:solidFill>
                  <a:srgbClr val="3D2B22"/>
                </a:solidFill>
                <a:latin typeface="Tencent Sans"/>
                <a:ea typeface="Tencent Sans"/>
              </a:rPr>
              <a:t>Spring couplets made with fonts and layouts</a:t>
            </a:r>
            <a:endParaRPr/>
          </a:p>
        </p:txBody>
      </p:sp>
      <p:sp>
        <p:nvSpPr>
          <p:cNvPr id="50" name="" descr="{&quot;isTemplate&quot;:true,&quot;type&quot;:&quot;text&quot;}"/>
          <p:cNvSpPr txBox="1"/>
          <p:nvPr/>
        </p:nvSpPr>
        <p:spPr>
          <a:xfrm rot="0" flipH="0" flipV="0">
            <a:off x="7248525" y="4286250"/>
            <a:ext cx="4276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Georgia"/>
                <a:ea typeface="Georgia"/>
              </a:rPr>
              <a:t>用电脑设计新对联</a:t>
            </a:r>
            <a:endParaRPr/>
          </a:p>
        </p:txBody>
      </p:sp>
    </p:spTree>
  </p:cSld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DFBF6"/>
          </a:solidFill>
          <a:ln/>
        </p:spPr>
        <p:txBody>
          <a:bodyPr/>
          <a:p>
            <a:pPr/>
            <a:endParaRPr/>
          </a:p>
        </p:txBody>
      </p:sp>
      <p:sp>
        <p:nvSpPr>
          <p:cNvPr id="53" name=""/>
          <p:cNvSpPr/>
          <p:nvPr/>
        </p:nvSpPr>
        <p:spPr>
          <a:xfrm rot="0" flipH="0" flipV="0">
            <a:off x="0" y="0"/>
            <a:ext cx="4476750" cy="6858000"/>
          </a:xfrm>
          <a:prstGeom prst="rect">
            <a:avLst/>
          </a:prstGeom>
          <a:solidFill>
            <a:srgbClr val="F6EFE2"/>
          </a:solidFill>
          <a:ln/>
        </p:spPr>
        <p:txBody>
          <a:bodyPr/>
          <a:p>
            <a:pPr/>
            <a:endParaRPr/>
          </a:p>
        </p:txBody>
      </p:sp>
      <p:sp>
        <p:nvSpPr>
          <p:cNvPr id="54" name=""/>
          <p:cNvSpPr/>
          <p:nvPr/>
        </p:nvSpPr>
        <p:spPr>
          <a:xfrm rot="0" flipH="0" flipV="0">
            <a:off x="4467225" y="0"/>
            <a:ext cx="9525" cy="6858000"/>
          </a:xfrm>
          <a:prstGeom prst="rect">
            <a:avLst/>
          </a:prstGeom>
          <a:solidFill>
            <a:srgbClr val="EADFCB"/>
          </a:solidFill>
          <a:ln/>
        </p:spPr>
        <p:txBody>
          <a:bodyPr/>
          <a:p>
            <a:pPr/>
            <a:endParaRPr/>
          </a:p>
        </p:txBody>
      </p:sp>
      <p:sp>
        <p:nvSpPr>
          <p:cNvPr id="55" name=""/>
          <p:cNvSpPr/>
          <p:nvPr/>
        </p:nvSpPr>
        <p:spPr>
          <a:xfrm rot="0" flipH="0" flipV="0">
            <a:off x="0" y="638175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56" name=""/>
          <p:cNvSpPr/>
          <p:nvPr/>
        </p:nvSpPr>
        <p:spPr>
          <a:xfrm rot="0" flipH="0" flipV="0">
            <a:off x="6457950" y="638175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>
            <a:pPr/>
            <a:endParaRPr/>
          </a:p>
        </p:txBody>
      </p:sp>
      <p:sp>
        <p:nvSpPr>
          <p:cNvPr id="57" name=""/>
          <p:cNvSpPr/>
          <p:nvPr/>
        </p:nvSpPr>
        <p:spPr>
          <a:xfrm rot="0" flipH="0" flipV="0">
            <a:off x="9629775" y="6381750"/>
            <a:ext cx="2562225" cy="85725"/>
          </a:xfrm>
          <a:prstGeom prst="rect">
            <a:avLst/>
          </a:prstGeom>
          <a:solidFill>
            <a:srgbClr val="F2C879"/>
          </a:solidFill>
          <a:ln/>
        </p:spPr>
        <p:txBody>
          <a:bodyPr/>
          <a:p>
            <a:pPr/>
            <a:endParaRPr/>
          </a:p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666750" y="6572250"/>
            <a:ext cx="14859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7B55"/>
                </a:solidFill>
                <a:latin typeface="Arial"/>
                <a:ea typeface="Arial"/>
              </a:rPr>
              <a:t>Why We Keep Chinese Traditions</a:t>
            </a:r>
            <a:endParaRPr/>
          </a:p>
        </p:txBody>
      </p:sp>
      <p:sp>
        <p:nvSpPr>
          <p:cNvPr id="59" name="" descr="{&quot;isTemplate&quot;:true,&quot;type&quot;:&quot;text&quot;}"/>
          <p:cNvSpPr txBox="1"/>
          <p:nvPr/>
        </p:nvSpPr>
        <p:spPr>
          <a:xfrm rot="0" flipH="0" flipV="0">
            <a:off x="11144250" y="657225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Arial"/>
                <a:ea typeface="Arial"/>
              </a:rPr>
              <a:t>11 / 13</a:t>
            </a:r>
            <a:endParaRPr/>
          </a:p>
        </p:txBody>
      </p:sp>
      <p:sp>
        <p:nvSpPr>
          <p:cNvPr id="60" name="" descr="{&quot;isTemplate&quot;:true,&quot;type&quot;:&quot;text&quot;}"/>
          <p:cNvSpPr txBox="1"/>
          <p:nvPr/>
        </p:nvSpPr>
        <p:spPr>
          <a:xfrm rot="0" flipH="0" flipV="0">
            <a:off x="666750" y="1771650"/>
            <a:ext cx="4572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150">
                <a:solidFill>
                  <a:srgbClr val="C42819"/>
                </a:solidFill>
                <a:latin typeface="Georgia"/>
                <a:ea typeface="Georgia"/>
              </a:rPr>
              <a:t>THE ROOTS UNDER THE GROUND</a:t>
            </a:r>
            <a:endParaRPr/>
          </a:p>
        </p:txBody>
      </p:sp>
      <p:sp>
        <p:nvSpPr>
          <p:cNvPr id="61" name="" descr="{&quot;isTemplate&quot;:true,&quot;type&quot;:&quot;text&quot;}"/>
          <p:cNvSpPr txBox="1"/>
          <p:nvPr/>
        </p:nvSpPr>
        <p:spPr>
          <a:xfrm rot="0" flipH="0" flipV="0">
            <a:off x="666750" y="2124075"/>
            <a:ext cx="4572000" cy="1533525"/>
          </a:xfrm>
          <a:prstGeom prst="rect"/>
        </p:spPr>
        <p:txBody>
          <a:bodyPr wrap="none" lIns="0" tIns="0" rIns="0" bIns="0"/>
          <a:p>
            <a:pPr>
              <a:lnSpc>
                <a:spcPct val="134000"/>
              </a:lnSpc>
            </a:pPr>
            <a:r>
              <a:rPr lang="zh-CN" sz="3750" b="1">
                <a:solidFill>
                  <a:srgbClr val="8F1A10"/>
                </a:solidFill>
                <a:latin typeface="STKaiti"/>
                <a:ea typeface="STKaiti"/>
              </a:rPr>
              <a:t>The leaves may fall,</a:t>
            </a:r>
            <a:endParaRPr/>
          </a:p>
          <a:p>
            <a:pPr>
              <a:lnSpc>
                <a:spcPct val="134000"/>
              </a:lnSpc>
            </a:pPr>
            <a:r>
              <a:rPr lang="zh-CN" sz="3750" b="1">
                <a:solidFill>
                  <a:srgbClr val="8F1A10"/>
                </a:solidFill>
                <a:latin typeface="STKaiti"/>
                <a:ea typeface="STKaiti"/>
              </a:rPr>
              <a:t>but the roots hold on.</a:t>
            </a:r>
            <a:endParaRPr/>
          </a:p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666750" y="3905250"/>
            <a:ext cx="4191000" cy="7810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8000"/>
              </a:lnSpc>
            </a:pPr>
            <a:r>
              <a:rPr lang="zh-CN" sz="1425">
                <a:solidFill>
                  <a:srgbClr val="241A16"/>
                </a:solidFill>
                <a:latin typeface="Tencent Sans"/>
                <a:ea typeface="Tencent Sans"/>
              </a:rPr>
              <a:t>Traditions can change, but they never die. Forms are renewed year by year, yet the layer beneath — family, people, how to live — stays the same.</a:t>
            </a:r>
            <a:endParaRPr/>
          </a:p>
        </p:txBody>
      </p:sp>
      <p:sp>
        <p:nvSpPr>
          <p:cNvPr id="63" name="" descr="{&quot;isTemplate&quot;:true,&quot;type&quot;:&quot;text&quot;}"/>
          <p:cNvSpPr txBox="1"/>
          <p:nvPr/>
        </p:nvSpPr>
        <p:spPr>
          <a:xfrm rot="0" flipH="0" flipV="0">
            <a:off x="666750" y="4838700"/>
            <a:ext cx="4191000" cy="2571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050">
                <a:solidFill>
                  <a:srgbClr val="9A7B55"/>
                </a:solidFill>
                <a:latin typeface="Georgia"/>
                <a:ea typeface="Georgia"/>
              </a:rPr>
              <a:t>传统可以改变，但不会消失。</a:t>
            </a:r>
            <a:endParaRPr/>
          </a:p>
        </p:txBody>
      </p:sp>
      <p:pic>
        <p:nvPicPr>
          <p:cNvPr id="64" name=""/>
          <p:cNvPicPr>
            <a:picLocks noChangeAspect="1"/>
          </p:cNvPicPr>
          <p:nvPr/>
        </p:nvPicPr>
        <p:blipFill>
          <a:blip r:embed="rId1"/>
          <a:srcRect l="7000"/>
          <a:stretch>
            <a:fillRect/>
          </a:stretch>
        </p:blipFill>
        <p:spPr>
          <a:xfrm rot="0" flipH="0" flipV="0">
            <a:off x="6000750" y="762000"/>
            <a:ext cx="5143500" cy="5334000"/>
          </a:xfrm>
          <a:prstGeom prst="rect">
            <a:avLst/>
          </a:prstGeom>
          <a:ln/>
        </p:spPr>
      </p:pic>
    </p:spTree>
  </p:cSld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DFBF6"/>
          </a:solidFill>
          <a:ln/>
        </p:spPr>
        <p:txBody>
          <a:bodyPr/>
          <a:p>
            <a:pPr/>
            <a:endParaRPr/>
          </a:p>
        </p:txBody>
      </p:sp>
      <p:sp>
        <p:nvSpPr>
          <p:cNvPr id="67" name=""/>
          <p:cNvSpPr/>
          <p:nvPr/>
        </p:nvSpPr>
        <p:spPr>
          <a:xfrm rot="0" flipH="0" flipV="0">
            <a:off x="0" y="638175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68" name=""/>
          <p:cNvSpPr/>
          <p:nvPr/>
        </p:nvSpPr>
        <p:spPr>
          <a:xfrm rot="0" flipH="0" flipV="0">
            <a:off x="6457950" y="638175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>
            <a:pPr/>
            <a:endParaRPr/>
          </a:p>
        </p:txBody>
      </p:sp>
      <p:sp>
        <p:nvSpPr>
          <p:cNvPr id="69" name=""/>
          <p:cNvSpPr/>
          <p:nvPr/>
        </p:nvSpPr>
        <p:spPr>
          <a:xfrm rot="0" flipH="0" flipV="0">
            <a:off x="9629775" y="6381750"/>
            <a:ext cx="2562225" cy="85725"/>
          </a:xfrm>
          <a:prstGeom prst="rect">
            <a:avLst/>
          </a:prstGeom>
          <a:solidFill>
            <a:srgbClr val="F2C879"/>
          </a:solidFill>
          <a:ln/>
        </p:spPr>
        <p:txBody>
          <a:bodyPr/>
          <a:p>
            <a:pPr/>
            <a:endParaRPr/>
          </a:p>
        </p:txBody>
      </p:sp>
      <p:sp>
        <p:nvSpPr>
          <p:cNvPr id="70" name="" descr="{&quot;isTemplate&quot;:true,&quot;type&quot;:&quot;text&quot;}"/>
          <p:cNvSpPr txBox="1"/>
          <p:nvPr/>
        </p:nvSpPr>
        <p:spPr>
          <a:xfrm rot="0" flipH="0" flipV="0">
            <a:off x="666750" y="6572250"/>
            <a:ext cx="14859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7B55"/>
                </a:solidFill>
                <a:latin typeface="Arial"/>
                <a:ea typeface="Arial"/>
              </a:rPr>
              <a:t>Why We Keep Chinese Traditions</a:t>
            </a:r>
            <a:endParaRPr/>
          </a:p>
        </p:txBody>
      </p:sp>
      <p:sp>
        <p:nvSpPr>
          <p:cNvPr id="71" name="" descr="{&quot;isTemplate&quot;:true,&quot;type&quot;:&quot;text&quot;}"/>
          <p:cNvSpPr txBox="1"/>
          <p:nvPr/>
        </p:nvSpPr>
        <p:spPr>
          <a:xfrm rot="0" flipH="0" flipV="0">
            <a:off x="11144250" y="657225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A7B55"/>
                </a:solidFill>
                <a:latin typeface="Arial"/>
                <a:ea typeface="Arial"/>
              </a:rPr>
              <a:t>12 / 13</a:t>
            </a:r>
            <a:endParaRPr/>
          </a:p>
        </p:txBody>
      </p:sp>
      <p:sp>
        <p:nvSpPr>
          <p:cNvPr id="72" name="" descr="{&quot;isTemplate&quot;:true,&quot;type&quot;:&quot;text&quot;}"/>
          <p:cNvSpPr txBox="1"/>
          <p:nvPr/>
        </p:nvSpPr>
        <p:spPr>
          <a:xfrm rot="0" flipH="0" flipV="0">
            <a:off x="666750" y="1619250"/>
            <a:ext cx="4610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150">
                <a:solidFill>
                  <a:srgbClr val="C42819"/>
                </a:solidFill>
                <a:latin typeface="Georgia"/>
                <a:ea typeface="Georgia"/>
              </a:rPr>
              <a:t>A BRIDGE, NOT A WALL</a:t>
            </a:r>
            <a:endParaRPr/>
          </a:p>
        </p:txBody>
      </p:sp>
      <p:sp>
        <p:nvSpPr>
          <p:cNvPr id="73" name="" descr="{&quot;isTemplate&quot;:true,&quot;type&quot;:&quot;text&quot;}"/>
          <p:cNvSpPr txBox="1"/>
          <p:nvPr/>
        </p:nvSpPr>
        <p:spPr>
          <a:xfrm rot="0" flipH="0" flipV="0">
            <a:off x="666750" y="1933575"/>
            <a:ext cx="4610100" cy="676275"/>
          </a:xfrm>
          <a:prstGeom prst="rect"/>
        </p:spPr>
        <p:txBody>
          <a:bodyPr wrap="none" lIns="0" tIns="0" rIns="0" bIns="0"/>
          <a:p>
            <a:pPr>
              <a:lnSpc>
                <a:spcPct val="128000"/>
              </a:lnSpc>
            </a:pPr>
            <a:r>
              <a:rPr lang="zh-CN" sz="3450" b="1">
                <a:solidFill>
                  <a:srgbClr val="8F1A10"/>
                </a:solidFill>
                <a:latin typeface="STKaiti"/>
                <a:ea typeface="STKaiti"/>
              </a:rPr>
              <a:t>Traditions are a bridge</a:t>
            </a:r>
            <a:endParaRPr/>
          </a:p>
        </p:txBody>
      </p:sp>
      <p:sp>
        <p:nvSpPr>
          <p:cNvPr id="74" name="" descr="{&quot;isTemplate&quot;:true,&quot;type&quot;:&quot;text&quot;}"/>
          <p:cNvSpPr txBox="1"/>
          <p:nvPr/>
        </p:nvSpPr>
        <p:spPr>
          <a:xfrm rot="0" flipH="0" flipV="0">
            <a:off x="666750" y="2686050"/>
            <a:ext cx="46101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>
                <a:solidFill>
                  <a:srgbClr val="9A7B55"/>
                </a:solidFill>
                <a:latin typeface="Georgia"/>
                <a:ea typeface="Georgia"/>
              </a:rPr>
              <a:t>传统是一座桥</a:t>
            </a:r>
            <a:endParaRPr/>
          </a:p>
        </p:txBody>
      </p:sp>
      <p:sp>
        <p:nvSpPr>
          <p:cNvPr id="75" name=""/>
          <p:cNvSpPr/>
          <p:nvPr/>
        </p:nvSpPr>
        <p:spPr>
          <a:xfrm rot="0" flipH="0" flipV="0">
            <a:off x="666750" y="3076575"/>
            <a:ext cx="4381500" cy="9525"/>
          </a:xfrm>
          <a:prstGeom prst="rect">
            <a:avLst/>
          </a:prstGeom>
          <a:solidFill>
            <a:srgbClr val="EADFCB"/>
          </a:solidFill>
          <a:ln/>
        </p:spPr>
        <p:txBody>
          <a:bodyPr/>
          <a:p>
            <a:pPr/>
            <a:endParaRPr/>
          </a:p>
        </p:txBody>
      </p:sp>
      <p:sp>
        <p:nvSpPr>
          <p:cNvPr id="76" name="" descr="{&quot;isTemplate&quot;:true,&quot;type&quot;:&quot;text&quot;}"/>
          <p:cNvSpPr txBox="1"/>
          <p:nvPr/>
        </p:nvSpPr>
        <p:spPr>
          <a:xfrm rot="0" flipH="0" flipV="0">
            <a:off x="666750" y="3295650"/>
            <a:ext cx="990600" cy="3524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C42819"/>
                </a:solidFill>
                <a:latin typeface="STSong"/>
                <a:ea typeface="STSong"/>
              </a:rPr>
              <a:t>Past → future</a:t>
            </a:r>
            <a:endParaRPr/>
          </a:p>
        </p:txBody>
      </p:sp>
      <p:sp>
        <p:nvSpPr>
          <p:cNvPr id="77" name="" descr="{&quot;isTemplate&quot;:true,&quot;type&quot;:&quot;text&quot;}"/>
          <p:cNvSpPr txBox="1"/>
          <p:nvPr/>
        </p:nvSpPr>
        <p:spPr>
          <a:xfrm rot="0" flipH="0" flipV="0">
            <a:off x="1657350" y="3295650"/>
            <a:ext cx="3619500" cy="3524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425">
                <a:solidFill>
                  <a:srgbClr val="241A16"/>
                </a:solidFill>
                <a:latin typeface="Tencent Sans"/>
                <a:ea typeface="Tencent Sans"/>
              </a:rPr>
              <a:t>let the young know how the old lived</a:t>
            </a:r>
            <a:endParaRPr/>
          </a:p>
        </p:txBody>
      </p:sp>
      <p:sp>
        <p:nvSpPr>
          <p:cNvPr id="78" name="" descr="{&quot;isTemplate&quot;:true,&quot;type&quot;:&quot;text&quot;}"/>
          <p:cNvSpPr txBox="1"/>
          <p:nvPr/>
        </p:nvSpPr>
        <p:spPr>
          <a:xfrm rot="0" flipH="0" flipV="0">
            <a:off x="666750" y="3781425"/>
            <a:ext cx="990600" cy="3524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C42819"/>
                </a:solidFill>
                <a:latin typeface="STSong"/>
                <a:ea typeface="STSong"/>
              </a:rPr>
              <a:t>Old → young</a:t>
            </a:r>
            <a:endParaRPr/>
          </a:p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1657350" y="3781425"/>
            <a:ext cx="3619500" cy="3524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425">
                <a:solidFill>
                  <a:srgbClr val="241A16"/>
                </a:solidFill>
                <a:latin typeface="Tencent Sans"/>
                <a:ea typeface="Tencent Sans"/>
              </a:rPr>
              <a:t>one table, and the generation gap fades</a:t>
            </a:r>
            <a:endParaRPr/>
          </a:p>
        </p:txBody>
      </p:sp>
      <p:sp>
        <p:nvSpPr>
          <p:cNvPr id="80" name="" descr="{&quot;isTemplate&quot;:true,&quot;type&quot;:&quot;text&quot;}"/>
          <p:cNvSpPr txBox="1"/>
          <p:nvPr/>
        </p:nvSpPr>
        <p:spPr>
          <a:xfrm rot="0" flipH="0" flipV="0">
            <a:off x="666750" y="4267200"/>
            <a:ext cx="990600" cy="3524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C42819"/>
                </a:solidFill>
                <a:latin typeface="STSong"/>
                <a:ea typeface="STSong"/>
              </a:rPr>
              <a:t>China → world</a:t>
            </a:r>
            <a:endParaRPr/>
          </a:p>
        </p:txBody>
      </p:sp>
      <p:sp>
        <p:nvSpPr>
          <p:cNvPr id="81" name="" descr="{&quot;isTemplate&quot;:true,&quot;type&quot;:&quot;text&quot;}"/>
          <p:cNvSpPr txBox="1"/>
          <p:nvPr/>
        </p:nvSpPr>
        <p:spPr>
          <a:xfrm rot="0" flipH="0" flipV="0">
            <a:off x="1657350" y="4267200"/>
            <a:ext cx="3619500" cy="3524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425">
                <a:solidFill>
                  <a:srgbClr val="241A16"/>
                </a:solidFill>
                <a:latin typeface="Tencent Sans"/>
                <a:ea typeface="Tencent Sans"/>
              </a:rPr>
              <a:t>a story to tell when people ask</a:t>
            </a:r>
            <a:endParaRPr/>
          </a:p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666750" y="4848225"/>
            <a:ext cx="4610100" cy="40005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575" b="1">
                <a:solidFill>
                  <a:srgbClr val="8F1A10"/>
                </a:solidFill>
                <a:latin typeface="STKaiti"/>
                <a:ea typeface="STKaiti"/>
              </a:rPr>
              <a:t>They tell us who we are, bring us together, and teach us how to be good.</a:t>
            </a:r>
            <a:endParaRPr/>
          </a:p>
        </p:txBody>
      </p:sp>
      <p:pic>
        <p:nvPicPr>
          <p:cNvPr id="83" name="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0" flipH="0" flipV="0">
            <a:off x="5905500" y="1381125"/>
            <a:ext cx="5334000" cy="4095750"/>
          </a:xfrm>
          <a:prstGeom prst="rect">
            <a:avLst/>
          </a:prstGeom>
          <a:ln/>
        </p:spPr>
      </p:pic>
    </p:spTree>
  </p:cSld>
  <p:transition spd="med">
    <p:fade/>
  </p:transition>
</p:sld>
</file>

<file path=ppt/slides/slide13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mc:Ignorable="asvg">
  <p:cSld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>
            <a:pPr/>
            <a:endParaRPr/>
          </a:p>
        </p:txBody>
      </p:sp>
      <p:sp>
        <p:nvSpPr>
          <p:cNvPr id="8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B4231A">
              <a:alpha val="50000"/>
            </a:srgbClr>
          </a:solidFill>
          <a:ln/>
        </p:spPr>
        <p:txBody>
          <a:bodyPr/>
          <a:p>
            <a:pPr/>
            <a:endParaRPr/>
          </a:p>
        </p:txBody>
      </p:sp>
      <p:pic>
        <p:nvPicPr>
          <p:cNvPr id="8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001000" y="381000"/>
            <a:ext cx="3619500" cy="5905500"/>
          </a:xfrm>
          <a:prstGeom prst="rect">
            <a:avLst/>
          </a:prstGeom>
          <a:ln/>
        </p:spPr>
      </p:pic>
      <p:sp>
        <p:nvSpPr>
          <p:cNvPr id="88" name=""/>
          <p:cNvSpPr/>
          <p:nvPr/>
        </p:nvSpPr>
        <p:spPr>
          <a:xfrm rot="0" flipH="0" flipV="0">
            <a:off x="723900" y="1066800"/>
            <a:ext cx="323850" cy="19050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>
            <a:pPr/>
            <a:endParaRPr/>
          </a:p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1162050" y="990600"/>
            <a:ext cx="40005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300">
                <a:solidFill>
                  <a:srgbClr val="FFE79B"/>
                </a:solidFill>
                <a:latin typeface="Georgia"/>
                <a:ea typeface="Georgia"/>
              </a:rPr>
              <a:t>THIS IS OUR CHINA. THIS IS OUR STORY.</a:t>
            </a:r>
            <a:endParaRPr/>
          </a:p>
        </p:txBody>
      </p:sp>
      <p:sp>
        <p:nvSpPr>
          <p:cNvPr id="90" name="" descr="{&quot;isTemplate&quot;:true,&quot;type&quot;:&quot;text&quot;}"/>
          <p:cNvSpPr txBox="1"/>
          <p:nvPr/>
        </p:nvSpPr>
        <p:spPr>
          <a:xfrm rot="0" flipH="0" flipV="0">
            <a:off x="723900" y="1400175"/>
            <a:ext cx="6858000" cy="15430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3600" b="1">
                <a:gradFill>
                  <a:gsLst>
                    <a:gs pos="0">
                      <a:srgbClr val="FFF3C9"/>
                    </a:gs>
                    <a:gs pos="50000">
                      <a:srgbClr val="FFE79B"/>
                    </a:gs>
                    <a:gs pos="100000">
                      <a:srgbClr val="E19825"/>
                    </a:gs>
                  </a:gsLst>
                  <a:lin ang="5400000" scaled="1"/>
                </a:gradFill>
                <a:effectLst>
                  <a:outerShdw blurRad="114300" dist="28575" dir="5400000">
                    <a:srgbClr val="000000">
                      <a:alpha val="30000"/>
                    </a:srgbClr>
                  </a:outerShdw>
                </a:effectLst>
                <a:latin typeface="STKaiti"/>
                <a:ea typeface="STKaiti"/>
              </a:rPr>
              <a:t>When someone asks what China is like,</a:t>
            </a:r>
            <a:endParaRPr/>
          </a:p>
          <a:p>
            <a:pPr>
              <a:lnSpc>
                <a:spcPct val="140000"/>
              </a:lnSpc>
            </a:pPr>
            <a:r>
              <a:rPr lang="zh-CN" sz="3600" b="1">
                <a:gradFill>
                  <a:gsLst>
                    <a:gs pos="0">
                      <a:srgbClr val="FFF3C9"/>
                    </a:gs>
                    <a:gs pos="50000">
                      <a:srgbClr val="FFE79B"/>
                    </a:gs>
                    <a:gs pos="100000">
                      <a:srgbClr val="E19825"/>
                    </a:gs>
                  </a:gsLst>
                  <a:lin ang="5400000" scaled="1"/>
                </a:gradFill>
                <a:effectLst>
                  <a:outerShdw blurRad="114300" dist="28575" dir="5400000">
                    <a:srgbClr val="000000">
                      <a:alpha val="30000"/>
                    </a:srgbClr>
                  </a:outerShdw>
                </a:effectLst>
                <a:latin typeface="STKaiti"/>
                <a:ea typeface="STKaiti"/>
              </a:rPr>
              <a:t>tell them a story.</a:t>
            </a:r>
            <a:endParaRPr/>
          </a:p>
        </p:txBody>
      </p:sp>
      <p:sp>
        <p:nvSpPr>
          <p:cNvPr id="91" name="" descr="{&quot;isTemplate&quot;:true,&quot;type&quot;:&quot;text&quot;}"/>
          <p:cNvSpPr txBox="1"/>
          <p:nvPr/>
        </p:nvSpPr>
        <p:spPr>
          <a:xfrm rot="0" flipH="0" flipV="0">
            <a:off x="723900" y="3171825"/>
            <a:ext cx="6858000" cy="4286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725">
                <a:solidFill>
                  <a:srgbClr val="FBE9D6"/>
                </a:solidFill>
                <a:latin typeface="Tencent Sans"/>
                <a:ea typeface="Tencent Sans"/>
              </a:rPr>
              <a:t>A story about dumplings, red lanterns, family, and love.</a:t>
            </a:r>
            <a:endParaRPr/>
          </a:p>
        </p:txBody>
      </p:sp>
      <p:sp>
        <p:nvSpPr>
          <p:cNvPr id="92" name="" descr="{&quot;isTemplate&quot;:true,&quot;type&quot;:&quot;text&quot;}"/>
          <p:cNvSpPr txBox="1"/>
          <p:nvPr/>
        </p:nvSpPr>
        <p:spPr>
          <a:xfrm rot="0" flipH="0" flipV="0">
            <a:off x="723900" y="3676650"/>
            <a:ext cx="68580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F2C879"/>
                </a:solidFill>
                <a:latin typeface="Georgia"/>
                <a:ea typeface="Georgia"/>
              </a:rPr>
              <a:t>一个关于饺子、红灯笼、家人和爱的故事。</a:t>
            </a:r>
            <a:endParaRPr/>
          </a:p>
        </p:txBody>
      </p:sp>
      <p:sp>
        <p:nvSpPr>
          <p:cNvPr id="93" name="" descr="{&quot;isTemplate&quot;:true,&quot;type&quot;:&quot;text&quot;}"/>
          <p:cNvSpPr txBox="1"/>
          <p:nvPr/>
        </p:nvSpPr>
        <p:spPr>
          <a:xfrm rot="0" flipH="0" flipV="0">
            <a:off x="723900" y="4324350"/>
            <a:ext cx="6858000" cy="3524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425">
                <a:solidFill>
                  <a:srgbClr val="FFE79B"/>
                </a:solidFill>
                <a:latin typeface="STSong"/>
                <a:ea typeface="STSong"/>
              </a:rPr>
              <a:t>This is our China, our story — and that is why we keep it.</a:t>
            </a:r>
            <a:endParaRPr/>
          </a:p>
        </p:txBody>
      </p:sp>
      <p:sp>
        <p:nvSpPr>
          <p:cNvPr id="94" name=""/>
          <p:cNvSpPr/>
          <p:nvPr/>
        </p:nvSpPr>
        <p:spPr>
          <a:xfrm rot="0" flipH="0" flipV="0">
            <a:off x="723900" y="4143375"/>
            <a:ext cx="6096000" cy="9525"/>
          </a:xfrm>
          <a:prstGeom prst="rect">
            <a:avLst/>
          </a:prstGeom>
          <a:solidFill>
            <a:srgbClr val="E19825">
              <a:alpha val="60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95" name=""/>
          <p:cNvSpPr/>
          <p:nvPr/>
        </p:nvSpPr>
        <p:spPr>
          <a:xfrm rot="0" flipH="0" flipV="0">
            <a:off x="723900" y="5715000"/>
            <a:ext cx="1819275" cy="323850"/>
          </a:xfrm>
          <a:prstGeom prst="roundRect">
            <a:avLst>
              <a:gd name="adj" fmla="val 58824"/>
            </a:avLst>
          </a:prstGeom>
          <a:solidFill>
            <a:srgbClr val="E63F26"/>
          </a:solidFill>
          <a:ln w="12700">
            <a:solidFill>
              <a:srgbClr val="E19825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96" name="" descr="{&quot;isTemplate&quot;:true,&quot;type&quot;:&quot;text&quot;}"/>
          <p:cNvSpPr txBox="1"/>
          <p:nvPr/>
        </p:nvSpPr>
        <p:spPr>
          <a:xfrm rot="0" flipH="0" flipV="0">
            <a:off x="914400" y="5791200"/>
            <a:ext cx="14382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FFE79B"/>
                </a:solidFill>
                <a:latin typeface="Arial"/>
                <a:ea typeface="Arial"/>
              </a:rPr>
              <a:t>Thank you for listening</a:t>
            </a:r>
            <a:endParaRPr/>
          </a:p>
        </p:txBody>
      </p:sp>
      <p:sp>
        <p:nvSpPr>
          <p:cNvPr id="97" name=""/>
          <p:cNvSpPr/>
          <p:nvPr/>
        </p:nvSpPr>
        <p:spPr>
          <a:xfrm rot="0" flipH="0" flipV="0">
            <a:off x="2657475" y="5715000"/>
            <a:ext cx="1638300" cy="323850"/>
          </a:xfrm>
          <a:prstGeom prst="roundRect">
            <a:avLst>
              <a:gd name="adj" fmla="val 58824"/>
            </a:avLst>
          </a:prstGeom>
          <a:solidFill>
            <a:srgbClr val="E63F26"/>
          </a:solidFill>
          <a:ln w="12700">
            <a:solidFill>
              <a:srgbClr val="E19825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98" name="" descr="{&quot;isTemplate&quot;:true,&quot;type&quot;:&quot;text&quot;}"/>
          <p:cNvSpPr txBox="1"/>
          <p:nvPr/>
        </p:nvSpPr>
        <p:spPr>
          <a:xfrm rot="0" flipH="0" flipV="0">
            <a:off x="2847975" y="5791200"/>
            <a:ext cx="1257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E79B"/>
                </a:solidFill>
                <a:latin typeface="STSong"/>
                <a:ea typeface="STSong"/>
              </a:rPr>
              <a:t>Happy Chinese New Year!</a:t>
            </a:r>
            <a:endParaRPr/>
          </a:p>
        </p:txBody>
      </p:sp>
    </p:spTree>
  </p:cSld>
  <p:transition spd="med">
    <p:cover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Application>Tencent office</Application>
</Properties>
</file>

<file path=docProps/core.xml><?xml version="1.0" encoding="utf-8"?>
<cp:coreProperties xmlns:xsi="http://www.w3.org/2001/XMLSchema-instance" xmlns:dcmitype="http://purl.org/dc/dcmitype/" xmlns:dcterms="http://purl.org/dc/terms/" xmlns:dc="http://purl.org/dc/elements/1.1/" xmlns:cp="http://schemas.openxmlformats.org/package/2006/metadata/core-properties">
  <dcterms:created xsi:type="dcterms:W3CDTF">2026-10-31T14:47:52Z</dcterms:created>
  <dcterms:modified xsi:type="dcterms:W3CDTF">2026-10-31T14:47:52Z</dcterms:modified>
</cp:coreProperties>
</file>